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567" r:id="rId2"/>
    <p:sldId id="893" r:id="rId3"/>
    <p:sldId id="935" r:id="rId4"/>
    <p:sldId id="936" r:id="rId5"/>
    <p:sldId id="961" r:id="rId6"/>
    <p:sldId id="940" r:id="rId7"/>
    <p:sldId id="941" r:id="rId8"/>
    <p:sldId id="922" r:id="rId9"/>
    <p:sldId id="923" r:id="rId10"/>
    <p:sldId id="928" r:id="rId11"/>
    <p:sldId id="932" r:id="rId12"/>
    <p:sldId id="972" r:id="rId13"/>
    <p:sldId id="982" r:id="rId14"/>
    <p:sldId id="977" r:id="rId15"/>
    <p:sldId id="978" r:id="rId16"/>
    <p:sldId id="979" r:id="rId17"/>
    <p:sldId id="980" r:id="rId18"/>
    <p:sldId id="981" r:id="rId19"/>
    <p:sldId id="914" r:id="rId20"/>
    <p:sldId id="915" r:id="rId21"/>
    <p:sldId id="916" r:id="rId22"/>
    <p:sldId id="930" r:id="rId23"/>
    <p:sldId id="917" r:id="rId24"/>
    <p:sldId id="721" r:id="rId25"/>
    <p:sldId id="723" r:id="rId26"/>
    <p:sldId id="725" r:id="rId27"/>
    <p:sldId id="727" r:id="rId28"/>
    <p:sldId id="729" r:id="rId29"/>
    <p:sldId id="926" r:id="rId30"/>
    <p:sldId id="927" r:id="rId31"/>
    <p:sldId id="739" r:id="rId32"/>
    <p:sldId id="759" r:id="rId33"/>
    <p:sldId id="761" r:id="rId34"/>
    <p:sldId id="763" r:id="rId35"/>
    <p:sldId id="765" r:id="rId36"/>
    <p:sldId id="767" r:id="rId37"/>
    <p:sldId id="769" r:id="rId38"/>
    <p:sldId id="771" r:id="rId39"/>
    <p:sldId id="974" r:id="rId40"/>
    <p:sldId id="975" r:id="rId41"/>
    <p:sldId id="976" r:id="rId42"/>
    <p:sldId id="773" r:id="rId43"/>
    <p:sldId id="945" r:id="rId44"/>
    <p:sldId id="775" r:id="rId45"/>
    <p:sldId id="777" r:id="rId46"/>
    <p:sldId id="779" r:id="rId47"/>
    <p:sldId id="781" r:id="rId48"/>
    <p:sldId id="783" r:id="rId49"/>
    <p:sldId id="964" r:id="rId50"/>
    <p:sldId id="946" r:id="rId51"/>
    <p:sldId id="947" r:id="rId52"/>
    <p:sldId id="785" r:id="rId53"/>
    <p:sldId id="949" r:id="rId54"/>
    <p:sldId id="787" r:id="rId55"/>
    <p:sldId id="791" r:id="rId56"/>
    <p:sldId id="793" r:id="rId57"/>
    <p:sldId id="950" r:id="rId58"/>
    <p:sldId id="970" r:id="rId59"/>
    <p:sldId id="953" r:id="rId60"/>
    <p:sldId id="954" r:id="rId61"/>
    <p:sldId id="955" r:id="rId62"/>
    <p:sldId id="965" r:id="rId63"/>
    <p:sldId id="956" r:id="rId64"/>
    <p:sldId id="966" r:id="rId65"/>
    <p:sldId id="967" r:id="rId66"/>
    <p:sldId id="968" r:id="rId67"/>
    <p:sldId id="957" r:id="rId68"/>
    <p:sldId id="809" r:id="rId69"/>
    <p:sldId id="969" r:id="rId70"/>
    <p:sldId id="900" r:id="rId71"/>
    <p:sldId id="904" r:id="rId72"/>
    <p:sldId id="906" r:id="rId73"/>
    <p:sldId id="907" r:id="rId74"/>
    <p:sldId id="958" r:id="rId75"/>
    <p:sldId id="959" r:id="rId76"/>
    <p:sldId id="960" r:id="rId77"/>
    <p:sldId id="913" r:id="rId78"/>
    <p:sldId id="811" r:id="rId79"/>
    <p:sldId id="814" r:id="rId80"/>
    <p:sldId id="822" r:id="rId81"/>
    <p:sldId id="824" r:id="rId82"/>
    <p:sldId id="826" r:id="rId83"/>
    <p:sldId id="909" r:id="rId84"/>
    <p:sldId id="910" r:id="rId85"/>
    <p:sldId id="911" r:id="rId86"/>
    <p:sldId id="845" r:id="rId87"/>
    <p:sldId id="851" r:id="rId88"/>
    <p:sldId id="853" r:id="rId89"/>
    <p:sldId id="861" r:id="rId90"/>
    <p:sldId id="865" r:id="rId91"/>
    <p:sldId id="983" r:id="rId92"/>
    <p:sldId id="984" r:id="rId93"/>
    <p:sldId id="881" r:id="rId94"/>
    <p:sldId id="879" r:id="rId95"/>
  </p:sldIdLst>
  <p:sldSz cx="9144000" cy="6858000" type="screen4x3"/>
  <p:notesSz cx="6858000" cy="9144000"/>
  <p:defaultTextStyle>
    <a:defPPr>
      <a:defRPr lang="tr-TR"/>
    </a:defPPr>
    <a:lvl1pPr algn="l" rtl="0" eaLnBrk="0" fontAlgn="base" hangingPunct="0">
      <a:spcBef>
        <a:spcPct val="0"/>
      </a:spcBef>
      <a:spcAft>
        <a:spcPct val="0"/>
      </a:spcAft>
      <a:defRPr sz="4400" kern="1200">
        <a:solidFill>
          <a:srgbClr val="FFFFFF"/>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rgbClr val="FFFFFF"/>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rgbClr val="FFFFFF"/>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rgbClr val="FFFFFF"/>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rgbClr val="FFFFFF"/>
        </a:solidFill>
        <a:latin typeface="Arial" panose="020B0604020202020204" pitchFamily="34" charset="0"/>
        <a:ea typeface="+mn-ea"/>
        <a:cs typeface="+mn-cs"/>
      </a:defRPr>
    </a:lvl5pPr>
    <a:lvl6pPr marL="2286000" algn="l" defTabSz="914400" rtl="0" eaLnBrk="1" latinLnBrk="0" hangingPunct="1">
      <a:defRPr sz="4400" kern="1200">
        <a:solidFill>
          <a:srgbClr val="FFFFFF"/>
        </a:solidFill>
        <a:latin typeface="Arial" panose="020B0604020202020204" pitchFamily="34" charset="0"/>
        <a:ea typeface="+mn-ea"/>
        <a:cs typeface="+mn-cs"/>
      </a:defRPr>
    </a:lvl6pPr>
    <a:lvl7pPr marL="2743200" algn="l" defTabSz="914400" rtl="0" eaLnBrk="1" latinLnBrk="0" hangingPunct="1">
      <a:defRPr sz="4400" kern="1200">
        <a:solidFill>
          <a:srgbClr val="FFFFFF"/>
        </a:solidFill>
        <a:latin typeface="Arial" panose="020B0604020202020204" pitchFamily="34" charset="0"/>
        <a:ea typeface="+mn-ea"/>
        <a:cs typeface="+mn-cs"/>
      </a:defRPr>
    </a:lvl7pPr>
    <a:lvl8pPr marL="3200400" algn="l" defTabSz="914400" rtl="0" eaLnBrk="1" latinLnBrk="0" hangingPunct="1">
      <a:defRPr sz="4400" kern="1200">
        <a:solidFill>
          <a:srgbClr val="FFFFFF"/>
        </a:solidFill>
        <a:latin typeface="Arial" panose="020B0604020202020204" pitchFamily="34" charset="0"/>
        <a:ea typeface="+mn-ea"/>
        <a:cs typeface="+mn-cs"/>
      </a:defRPr>
    </a:lvl8pPr>
    <a:lvl9pPr marL="3657600" algn="l" defTabSz="914400" rtl="0" eaLnBrk="1" latinLnBrk="0" hangingPunct="1">
      <a:defRPr sz="4400"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5050"/>
    <a:srgbClr val="738903"/>
    <a:srgbClr val="66731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94661" autoAdjust="0"/>
  </p:normalViewPr>
  <p:slideViewPr>
    <p:cSldViewPr>
      <p:cViewPr varScale="1">
        <p:scale>
          <a:sx n="108" d="100"/>
          <a:sy n="108" d="100"/>
        </p:scale>
        <p:origin x="21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36749D9F-80CB-46BC-A5C6-4A654C35C49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tr-TR"/>
          </a:p>
        </p:txBody>
      </p:sp>
      <p:sp>
        <p:nvSpPr>
          <p:cNvPr id="552963" name="Rectangle 3">
            <a:extLst>
              <a:ext uri="{FF2B5EF4-FFF2-40B4-BE49-F238E27FC236}">
                <a16:creationId xmlns:a16="http://schemas.microsoft.com/office/drawing/2014/main" id="{5D32E26D-F3D4-400F-8D01-EABD228ABB2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tr-TR"/>
          </a:p>
        </p:txBody>
      </p:sp>
      <p:sp>
        <p:nvSpPr>
          <p:cNvPr id="552964" name="Rectangle 4">
            <a:extLst>
              <a:ext uri="{FF2B5EF4-FFF2-40B4-BE49-F238E27FC236}">
                <a16:creationId xmlns:a16="http://schemas.microsoft.com/office/drawing/2014/main" id="{FAC32851-8C2B-4438-BB5F-82AD56C7FF5D}"/>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tr-TR"/>
          </a:p>
        </p:txBody>
      </p:sp>
      <p:sp>
        <p:nvSpPr>
          <p:cNvPr id="552965" name="Rectangle 5">
            <a:extLst>
              <a:ext uri="{FF2B5EF4-FFF2-40B4-BE49-F238E27FC236}">
                <a16:creationId xmlns:a16="http://schemas.microsoft.com/office/drawing/2014/main" id="{50B8FD6E-85AA-4E58-90B6-A7973C35AED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DA73E3A5-83A1-44C6-9DCC-C9FD46AEC74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D53A6F0-B1D2-40BE-B706-E97C320B01A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tr-TR"/>
          </a:p>
        </p:txBody>
      </p:sp>
      <p:sp>
        <p:nvSpPr>
          <p:cNvPr id="189443" name="Rectangle 3">
            <a:extLst>
              <a:ext uri="{FF2B5EF4-FFF2-40B4-BE49-F238E27FC236}">
                <a16:creationId xmlns:a16="http://schemas.microsoft.com/office/drawing/2014/main" id="{C7F5BD8F-EA2B-4BB5-89EA-A594619CAC5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tr-TR"/>
          </a:p>
        </p:txBody>
      </p:sp>
      <p:sp>
        <p:nvSpPr>
          <p:cNvPr id="2052" name="Rectangle 4">
            <a:extLst>
              <a:ext uri="{FF2B5EF4-FFF2-40B4-BE49-F238E27FC236}">
                <a16:creationId xmlns:a16="http://schemas.microsoft.com/office/drawing/2014/main" id="{B117F458-419C-4F0C-AEE4-77B1BD82EFE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5" name="Rectangle 5">
            <a:extLst>
              <a:ext uri="{FF2B5EF4-FFF2-40B4-BE49-F238E27FC236}">
                <a16:creationId xmlns:a16="http://schemas.microsoft.com/office/drawing/2014/main" id="{19F681B7-6BF9-45DE-A543-F0904FD1F2B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89446" name="Rectangle 6">
            <a:extLst>
              <a:ext uri="{FF2B5EF4-FFF2-40B4-BE49-F238E27FC236}">
                <a16:creationId xmlns:a16="http://schemas.microsoft.com/office/drawing/2014/main" id="{DEA34310-D729-4591-A2FE-DD8C11989E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tr-TR"/>
          </a:p>
        </p:txBody>
      </p:sp>
      <p:sp>
        <p:nvSpPr>
          <p:cNvPr id="189447" name="Rectangle 7">
            <a:extLst>
              <a:ext uri="{FF2B5EF4-FFF2-40B4-BE49-F238E27FC236}">
                <a16:creationId xmlns:a16="http://schemas.microsoft.com/office/drawing/2014/main" id="{D1B1D936-FCC7-4B42-ACAD-448F420742B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82395229-A5C4-46B4-832D-37685AE8B18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1F043AC-609C-4E51-99A9-7B5EB16838FC}"/>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9633ADD3-3D79-499A-8F1E-12A7EF8FC8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latin typeface="Arial" panose="020B0604020202020204" pitchFamily="34" charset="0"/>
              </a:rPr>
              <a:t>1993 yılında Berlin’de kurulmuş uluslararası bir sivil toplum örgütüdür.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5E3C151-70AE-493E-90C2-1B4332509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066B41-AB27-4E13-9260-A2BE409D22A4}" type="slidenum">
              <a:rPr lang="tr-TR" altLang="tr-TR" smtClean="0"/>
              <a:pPr>
                <a:spcBef>
                  <a:spcPct val="0"/>
                </a:spcBef>
              </a:pPr>
              <a:t>12</a:t>
            </a:fld>
            <a:endParaRPr lang="tr-TR" altLang="tr-TR"/>
          </a:p>
        </p:txBody>
      </p:sp>
      <p:sp>
        <p:nvSpPr>
          <p:cNvPr id="17411" name="Rectangle 2">
            <a:extLst>
              <a:ext uri="{FF2B5EF4-FFF2-40B4-BE49-F238E27FC236}">
                <a16:creationId xmlns:a16="http://schemas.microsoft.com/office/drawing/2014/main" id="{9F5CC859-1E7F-4C9F-B55B-AFA116EEBC9C}"/>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161569F1-91E6-4B8C-AE55-5F314413D1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Resmi Yer Tutucusu 1">
            <a:extLst>
              <a:ext uri="{FF2B5EF4-FFF2-40B4-BE49-F238E27FC236}">
                <a16:creationId xmlns:a16="http://schemas.microsoft.com/office/drawing/2014/main" id="{8376F320-437E-47B2-858B-43BCEFCBC63F}"/>
              </a:ext>
            </a:extLst>
          </p:cNvPr>
          <p:cNvSpPr>
            <a:spLocks noGrp="1" noRot="1" noChangeAspect="1" noChangeArrowheads="1" noTextEdit="1"/>
          </p:cNvSpPr>
          <p:nvPr>
            <p:ph type="sldImg"/>
          </p:nvPr>
        </p:nvSpPr>
        <p:spPr>
          <a:ln/>
        </p:spPr>
      </p:sp>
      <p:sp>
        <p:nvSpPr>
          <p:cNvPr id="58371" name="Not Yer Tutucusu 2">
            <a:extLst>
              <a:ext uri="{FF2B5EF4-FFF2-40B4-BE49-F238E27FC236}">
                <a16:creationId xmlns:a16="http://schemas.microsoft.com/office/drawing/2014/main" id="{488E42E8-0FDE-40FB-A254-9EA8DD023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a:latin typeface="Arial" panose="020B0604020202020204" pitchFamily="34" charset="0"/>
              </a:rPr>
              <a:t>Sıhri hısımlık: kişiler arasında evlenme akdi ile doğan, evlilikten kaynaklanan akrabalık.</a:t>
            </a:r>
          </a:p>
        </p:txBody>
      </p:sp>
      <p:sp>
        <p:nvSpPr>
          <p:cNvPr id="58372" name="Slayt Numarası Yer Tutucusu 3">
            <a:extLst>
              <a:ext uri="{FF2B5EF4-FFF2-40B4-BE49-F238E27FC236}">
                <a16:creationId xmlns:a16="http://schemas.microsoft.com/office/drawing/2014/main" id="{234F680F-42D4-4847-843E-BB360D90A1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FF"/>
                </a:solidFill>
                <a:latin typeface="Arial" panose="020B0604020202020204" pitchFamily="34" charset="0"/>
              </a:defRPr>
            </a:lvl1pPr>
            <a:lvl2pPr marL="742950" indent="-285750">
              <a:defRPr sz="4400">
                <a:solidFill>
                  <a:srgbClr val="FFFFFF"/>
                </a:solidFill>
                <a:latin typeface="Arial" panose="020B0604020202020204" pitchFamily="34" charset="0"/>
              </a:defRPr>
            </a:lvl2pPr>
            <a:lvl3pPr marL="1143000" indent="-228600">
              <a:defRPr sz="4400">
                <a:solidFill>
                  <a:srgbClr val="FFFFFF"/>
                </a:solidFill>
                <a:latin typeface="Arial" panose="020B0604020202020204" pitchFamily="34" charset="0"/>
              </a:defRPr>
            </a:lvl3pPr>
            <a:lvl4pPr marL="1600200" indent="-228600">
              <a:defRPr sz="4400">
                <a:solidFill>
                  <a:srgbClr val="FFFFFF"/>
                </a:solidFill>
                <a:latin typeface="Arial" panose="020B0604020202020204" pitchFamily="34" charset="0"/>
              </a:defRPr>
            </a:lvl4pPr>
            <a:lvl5pPr marL="2057400" indent="-228600">
              <a:defRPr sz="4400">
                <a:solidFill>
                  <a:srgbClr val="FFFFFF"/>
                </a:solidFill>
                <a:latin typeface="Arial" panose="020B0604020202020204" pitchFamily="34" charset="0"/>
              </a:defRPr>
            </a:lvl5pPr>
            <a:lvl6pPr marL="2514600" indent="-228600" eaLnBrk="0" fontAlgn="base" hangingPunct="0">
              <a:spcBef>
                <a:spcPct val="0"/>
              </a:spcBef>
              <a:spcAft>
                <a:spcPct val="0"/>
              </a:spcAft>
              <a:defRPr sz="4400">
                <a:solidFill>
                  <a:srgbClr val="FFFFFF"/>
                </a:solidFill>
                <a:latin typeface="Arial" panose="020B0604020202020204" pitchFamily="34" charset="0"/>
              </a:defRPr>
            </a:lvl6pPr>
            <a:lvl7pPr marL="2971800" indent="-228600" eaLnBrk="0" fontAlgn="base" hangingPunct="0">
              <a:spcBef>
                <a:spcPct val="0"/>
              </a:spcBef>
              <a:spcAft>
                <a:spcPct val="0"/>
              </a:spcAft>
              <a:defRPr sz="4400">
                <a:solidFill>
                  <a:srgbClr val="FFFFFF"/>
                </a:solidFill>
                <a:latin typeface="Arial" panose="020B0604020202020204" pitchFamily="34" charset="0"/>
              </a:defRPr>
            </a:lvl7pPr>
            <a:lvl8pPr marL="3429000" indent="-228600" eaLnBrk="0" fontAlgn="base" hangingPunct="0">
              <a:spcBef>
                <a:spcPct val="0"/>
              </a:spcBef>
              <a:spcAft>
                <a:spcPct val="0"/>
              </a:spcAft>
              <a:defRPr sz="4400">
                <a:solidFill>
                  <a:srgbClr val="FFFFFF"/>
                </a:solidFill>
                <a:latin typeface="Arial" panose="020B0604020202020204" pitchFamily="34" charset="0"/>
              </a:defRPr>
            </a:lvl8pPr>
            <a:lvl9pPr marL="3886200" indent="-228600" eaLnBrk="0" fontAlgn="base" hangingPunct="0">
              <a:spcBef>
                <a:spcPct val="0"/>
              </a:spcBef>
              <a:spcAft>
                <a:spcPct val="0"/>
              </a:spcAft>
              <a:defRPr sz="4400">
                <a:solidFill>
                  <a:srgbClr val="FFFFFF"/>
                </a:solidFill>
                <a:latin typeface="Arial" panose="020B0604020202020204" pitchFamily="34" charset="0"/>
              </a:defRPr>
            </a:lvl9pPr>
          </a:lstStyle>
          <a:p>
            <a:fld id="{C32AE6F9-DE09-4560-819B-78EB02BC7408}" type="slidenum">
              <a:rPr lang="tr-TR" altLang="tr-TR" sz="1200" smtClean="0">
                <a:solidFill>
                  <a:schemeClr val="tx1"/>
                </a:solidFill>
              </a:rPr>
              <a:pPr/>
              <a:t>51</a:t>
            </a:fld>
            <a:endParaRPr lang="tr-TR" altLang="tr-TR"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a:extLst>
              <a:ext uri="{FF2B5EF4-FFF2-40B4-BE49-F238E27FC236}">
                <a16:creationId xmlns:a16="http://schemas.microsoft.com/office/drawing/2014/main" id="{AE4C10B2-B203-4F01-A89A-780DB9F20653}"/>
              </a:ext>
            </a:extLst>
          </p:cNvPr>
          <p:cNvSpPr>
            <a:spLocks noGrp="1" noRot="1" noChangeAspect="1" noChangeArrowheads="1" noTextEdit="1"/>
          </p:cNvSpPr>
          <p:nvPr>
            <p:ph type="sldImg"/>
          </p:nvPr>
        </p:nvSpPr>
        <p:spPr>
          <a:ln/>
        </p:spPr>
      </p:sp>
      <p:sp>
        <p:nvSpPr>
          <p:cNvPr id="65539" name="Not Yer Tutucusu 2">
            <a:extLst>
              <a:ext uri="{FF2B5EF4-FFF2-40B4-BE49-F238E27FC236}">
                <a16:creationId xmlns:a16="http://schemas.microsoft.com/office/drawing/2014/main" id="{A3FB8A24-4ADC-4CF9-9F99-5F8A6D33DC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65540" name="Slayt Numarası Yer Tutucusu 3">
            <a:extLst>
              <a:ext uri="{FF2B5EF4-FFF2-40B4-BE49-F238E27FC236}">
                <a16:creationId xmlns:a16="http://schemas.microsoft.com/office/drawing/2014/main" id="{048EE95B-24CD-4A78-881E-98A129282E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FF"/>
                </a:solidFill>
                <a:latin typeface="Arial" panose="020B0604020202020204" pitchFamily="34" charset="0"/>
              </a:defRPr>
            </a:lvl1pPr>
            <a:lvl2pPr marL="742950" indent="-285750">
              <a:defRPr sz="4400">
                <a:solidFill>
                  <a:srgbClr val="FFFFFF"/>
                </a:solidFill>
                <a:latin typeface="Arial" panose="020B0604020202020204" pitchFamily="34" charset="0"/>
              </a:defRPr>
            </a:lvl2pPr>
            <a:lvl3pPr marL="1143000" indent="-228600">
              <a:defRPr sz="4400">
                <a:solidFill>
                  <a:srgbClr val="FFFFFF"/>
                </a:solidFill>
                <a:latin typeface="Arial" panose="020B0604020202020204" pitchFamily="34" charset="0"/>
              </a:defRPr>
            </a:lvl3pPr>
            <a:lvl4pPr marL="1600200" indent="-228600">
              <a:defRPr sz="4400">
                <a:solidFill>
                  <a:srgbClr val="FFFFFF"/>
                </a:solidFill>
                <a:latin typeface="Arial" panose="020B0604020202020204" pitchFamily="34" charset="0"/>
              </a:defRPr>
            </a:lvl4pPr>
            <a:lvl5pPr marL="2057400" indent="-228600">
              <a:defRPr sz="4400">
                <a:solidFill>
                  <a:srgbClr val="FFFFFF"/>
                </a:solidFill>
                <a:latin typeface="Arial" panose="020B0604020202020204" pitchFamily="34" charset="0"/>
              </a:defRPr>
            </a:lvl5pPr>
            <a:lvl6pPr marL="2514600" indent="-228600" eaLnBrk="0" fontAlgn="base" hangingPunct="0">
              <a:spcBef>
                <a:spcPct val="0"/>
              </a:spcBef>
              <a:spcAft>
                <a:spcPct val="0"/>
              </a:spcAft>
              <a:defRPr sz="4400">
                <a:solidFill>
                  <a:srgbClr val="FFFFFF"/>
                </a:solidFill>
                <a:latin typeface="Arial" panose="020B0604020202020204" pitchFamily="34" charset="0"/>
              </a:defRPr>
            </a:lvl6pPr>
            <a:lvl7pPr marL="2971800" indent="-228600" eaLnBrk="0" fontAlgn="base" hangingPunct="0">
              <a:spcBef>
                <a:spcPct val="0"/>
              </a:spcBef>
              <a:spcAft>
                <a:spcPct val="0"/>
              </a:spcAft>
              <a:defRPr sz="4400">
                <a:solidFill>
                  <a:srgbClr val="FFFFFF"/>
                </a:solidFill>
                <a:latin typeface="Arial" panose="020B0604020202020204" pitchFamily="34" charset="0"/>
              </a:defRPr>
            </a:lvl7pPr>
            <a:lvl8pPr marL="3429000" indent="-228600" eaLnBrk="0" fontAlgn="base" hangingPunct="0">
              <a:spcBef>
                <a:spcPct val="0"/>
              </a:spcBef>
              <a:spcAft>
                <a:spcPct val="0"/>
              </a:spcAft>
              <a:defRPr sz="4400">
                <a:solidFill>
                  <a:srgbClr val="FFFFFF"/>
                </a:solidFill>
                <a:latin typeface="Arial" panose="020B0604020202020204" pitchFamily="34" charset="0"/>
              </a:defRPr>
            </a:lvl8pPr>
            <a:lvl9pPr marL="3886200" indent="-228600" eaLnBrk="0" fontAlgn="base" hangingPunct="0">
              <a:spcBef>
                <a:spcPct val="0"/>
              </a:spcBef>
              <a:spcAft>
                <a:spcPct val="0"/>
              </a:spcAft>
              <a:defRPr sz="4400">
                <a:solidFill>
                  <a:srgbClr val="FFFFFF"/>
                </a:solidFill>
                <a:latin typeface="Arial" panose="020B0604020202020204" pitchFamily="34" charset="0"/>
              </a:defRPr>
            </a:lvl9pPr>
          </a:lstStyle>
          <a:p>
            <a:fld id="{60AB3715-2AA6-478E-AF7B-B3CF4C006B97}" type="slidenum">
              <a:rPr lang="tr-TR" altLang="tr-TR" sz="1200" smtClean="0">
                <a:solidFill>
                  <a:schemeClr val="tx1"/>
                </a:solidFill>
              </a:rPr>
              <a:pPr/>
              <a:t>57</a:t>
            </a:fld>
            <a:endParaRPr lang="tr-TR" altLang="tr-TR"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a:extLst>
              <a:ext uri="{FF2B5EF4-FFF2-40B4-BE49-F238E27FC236}">
                <a16:creationId xmlns:a16="http://schemas.microsoft.com/office/drawing/2014/main" id="{1B372DC8-3EFD-4431-82CD-8A6251B876C9}"/>
              </a:ext>
            </a:extLst>
          </p:cNvPr>
          <p:cNvSpPr>
            <a:spLocks noGrp="1" noRot="1" noChangeAspect="1" noChangeArrowheads="1" noTextEdit="1"/>
          </p:cNvSpPr>
          <p:nvPr>
            <p:ph type="sldImg"/>
          </p:nvPr>
        </p:nvSpPr>
        <p:spPr>
          <a:ln/>
        </p:spPr>
      </p:sp>
      <p:sp>
        <p:nvSpPr>
          <p:cNvPr id="69635" name="Not Yer Tutucusu 2">
            <a:extLst>
              <a:ext uri="{FF2B5EF4-FFF2-40B4-BE49-F238E27FC236}">
                <a16:creationId xmlns:a16="http://schemas.microsoft.com/office/drawing/2014/main" id="{806E5194-CFD4-463C-BA42-1A9B7DDA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69636" name="Slayt Numarası Yer Tutucusu 3">
            <a:extLst>
              <a:ext uri="{FF2B5EF4-FFF2-40B4-BE49-F238E27FC236}">
                <a16:creationId xmlns:a16="http://schemas.microsoft.com/office/drawing/2014/main" id="{9B25FD80-4B8E-4A89-A80A-B086C5093A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FF"/>
                </a:solidFill>
                <a:latin typeface="Arial" panose="020B0604020202020204" pitchFamily="34" charset="0"/>
              </a:defRPr>
            </a:lvl1pPr>
            <a:lvl2pPr marL="742950" indent="-285750">
              <a:defRPr sz="4400">
                <a:solidFill>
                  <a:srgbClr val="FFFFFF"/>
                </a:solidFill>
                <a:latin typeface="Arial" panose="020B0604020202020204" pitchFamily="34" charset="0"/>
              </a:defRPr>
            </a:lvl2pPr>
            <a:lvl3pPr marL="1143000" indent="-228600">
              <a:defRPr sz="4400">
                <a:solidFill>
                  <a:srgbClr val="FFFFFF"/>
                </a:solidFill>
                <a:latin typeface="Arial" panose="020B0604020202020204" pitchFamily="34" charset="0"/>
              </a:defRPr>
            </a:lvl3pPr>
            <a:lvl4pPr marL="1600200" indent="-228600">
              <a:defRPr sz="4400">
                <a:solidFill>
                  <a:srgbClr val="FFFFFF"/>
                </a:solidFill>
                <a:latin typeface="Arial" panose="020B0604020202020204" pitchFamily="34" charset="0"/>
              </a:defRPr>
            </a:lvl4pPr>
            <a:lvl5pPr marL="2057400" indent="-228600">
              <a:defRPr sz="4400">
                <a:solidFill>
                  <a:srgbClr val="FFFFFF"/>
                </a:solidFill>
                <a:latin typeface="Arial" panose="020B0604020202020204" pitchFamily="34" charset="0"/>
              </a:defRPr>
            </a:lvl5pPr>
            <a:lvl6pPr marL="2514600" indent="-228600" eaLnBrk="0" fontAlgn="base" hangingPunct="0">
              <a:spcBef>
                <a:spcPct val="0"/>
              </a:spcBef>
              <a:spcAft>
                <a:spcPct val="0"/>
              </a:spcAft>
              <a:defRPr sz="4400">
                <a:solidFill>
                  <a:srgbClr val="FFFFFF"/>
                </a:solidFill>
                <a:latin typeface="Arial" panose="020B0604020202020204" pitchFamily="34" charset="0"/>
              </a:defRPr>
            </a:lvl6pPr>
            <a:lvl7pPr marL="2971800" indent="-228600" eaLnBrk="0" fontAlgn="base" hangingPunct="0">
              <a:spcBef>
                <a:spcPct val="0"/>
              </a:spcBef>
              <a:spcAft>
                <a:spcPct val="0"/>
              </a:spcAft>
              <a:defRPr sz="4400">
                <a:solidFill>
                  <a:srgbClr val="FFFFFF"/>
                </a:solidFill>
                <a:latin typeface="Arial" panose="020B0604020202020204" pitchFamily="34" charset="0"/>
              </a:defRPr>
            </a:lvl7pPr>
            <a:lvl8pPr marL="3429000" indent="-228600" eaLnBrk="0" fontAlgn="base" hangingPunct="0">
              <a:spcBef>
                <a:spcPct val="0"/>
              </a:spcBef>
              <a:spcAft>
                <a:spcPct val="0"/>
              </a:spcAft>
              <a:defRPr sz="4400">
                <a:solidFill>
                  <a:srgbClr val="FFFFFF"/>
                </a:solidFill>
                <a:latin typeface="Arial" panose="020B0604020202020204" pitchFamily="34" charset="0"/>
              </a:defRPr>
            </a:lvl8pPr>
            <a:lvl9pPr marL="3886200" indent="-228600" eaLnBrk="0" fontAlgn="base" hangingPunct="0">
              <a:spcBef>
                <a:spcPct val="0"/>
              </a:spcBef>
              <a:spcAft>
                <a:spcPct val="0"/>
              </a:spcAft>
              <a:defRPr sz="4400">
                <a:solidFill>
                  <a:srgbClr val="FFFFFF"/>
                </a:solidFill>
                <a:latin typeface="Arial" panose="020B0604020202020204" pitchFamily="34" charset="0"/>
              </a:defRPr>
            </a:lvl9pPr>
          </a:lstStyle>
          <a:p>
            <a:fld id="{79C91D06-CCB6-4148-B12C-03B96514EB78}" type="slidenum">
              <a:rPr lang="tr-TR" altLang="tr-TR" sz="1200" smtClean="0">
                <a:solidFill>
                  <a:schemeClr val="tx1"/>
                </a:solidFill>
              </a:rPr>
              <a:pPr/>
              <a:t>60</a:t>
            </a:fld>
            <a:endParaRPr lang="tr-TR" altLang="tr-TR"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a:extLst>
              <a:ext uri="{FF2B5EF4-FFF2-40B4-BE49-F238E27FC236}">
                <a16:creationId xmlns:a16="http://schemas.microsoft.com/office/drawing/2014/main" id="{755E9CF5-AA6D-4CF0-8DEE-AF61CE4513AC}"/>
              </a:ext>
            </a:extLst>
          </p:cNvPr>
          <p:cNvSpPr>
            <a:spLocks noGrp="1" noRot="1" noChangeAspect="1" noChangeArrowheads="1" noTextEdit="1"/>
          </p:cNvSpPr>
          <p:nvPr>
            <p:ph type="sldImg"/>
          </p:nvPr>
        </p:nvSpPr>
        <p:spPr>
          <a:ln/>
        </p:spPr>
      </p:sp>
      <p:sp>
        <p:nvSpPr>
          <p:cNvPr id="71683" name="Not Yer Tutucusu 2">
            <a:extLst>
              <a:ext uri="{FF2B5EF4-FFF2-40B4-BE49-F238E27FC236}">
                <a16:creationId xmlns:a16="http://schemas.microsoft.com/office/drawing/2014/main" id="{7ECB9D7E-B882-42CD-832A-CD53D3FDEF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71684" name="Slayt Numarası Yer Tutucusu 3">
            <a:extLst>
              <a:ext uri="{FF2B5EF4-FFF2-40B4-BE49-F238E27FC236}">
                <a16:creationId xmlns:a16="http://schemas.microsoft.com/office/drawing/2014/main" id="{2045A46A-146B-4DFD-A94D-46E8B54441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FF"/>
                </a:solidFill>
                <a:latin typeface="Arial" panose="020B0604020202020204" pitchFamily="34" charset="0"/>
              </a:defRPr>
            </a:lvl1pPr>
            <a:lvl2pPr marL="742950" indent="-285750">
              <a:defRPr sz="4400">
                <a:solidFill>
                  <a:srgbClr val="FFFFFF"/>
                </a:solidFill>
                <a:latin typeface="Arial" panose="020B0604020202020204" pitchFamily="34" charset="0"/>
              </a:defRPr>
            </a:lvl2pPr>
            <a:lvl3pPr marL="1143000" indent="-228600">
              <a:defRPr sz="4400">
                <a:solidFill>
                  <a:srgbClr val="FFFFFF"/>
                </a:solidFill>
                <a:latin typeface="Arial" panose="020B0604020202020204" pitchFamily="34" charset="0"/>
              </a:defRPr>
            </a:lvl3pPr>
            <a:lvl4pPr marL="1600200" indent="-228600">
              <a:defRPr sz="4400">
                <a:solidFill>
                  <a:srgbClr val="FFFFFF"/>
                </a:solidFill>
                <a:latin typeface="Arial" panose="020B0604020202020204" pitchFamily="34" charset="0"/>
              </a:defRPr>
            </a:lvl4pPr>
            <a:lvl5pPr marL="2057400" indent="-228600">
              <a:defRPr sz="4400">
                <a:solidFill>
                  <a:srgbClr val="FFFFFF"/>
                </a:solidFill>
                <a:latin typeface="Arial" panose="020B0604020202020204" pitchFamily="34" charset="0"/>
              </a:defRPr>
            </a:lvl5pPr>
            <a:lvl6pPr marL="2514600" indent="-228600" eaLnBrk="0" fontAlgn="base" hangingPunct="0">
              <a:spcBef>
                <a:spcPct val="0"/>
              </a:spcBef>
              <a:spcAft>
                <a:spcPct val="0"/>
              </a:spcAft>
              <a:defRPr sz="4400">
                <a:solidFill>
                  <a:srgbClr val="FFFFFF"/>
                </a:solidFill>
                <a:latin typeface="Arial" panose="020B0604020202020204" pitchFamily="34" charset="0"/>
              </a:defRPr>
            </a:lvl6pPr>
            <a:lvl7pPr marL="2971800" indent="-228600" eaLnBrk="0" fontAlgn="base" hangingPunct="0">
              <a:spcBef>
                <a:spcPct val="0"/>
              </a:spcBef>
              <a:spcAft>
                <a:spcPct val="0"/>
              </a:spcAft>
              <a:defRPr sz="4400">
                <a:solidFill>
                  <a:srgbClr val="FFFFFF"/>
                </a:solidFill>
                <a:latin typeface="Arial" panose="020B0604020202020204" pitchFamily="34" charset="0"/>
              </a:defRPr>
            </a:lvl7pPr>
            <a:lvl8pPr marL="3429000" indent="-228600" eaLnBrk="0" fontAlgn="base" hangingPunct="0">
              <a:spcBef>
                <a:spcPct val="0"/>
              </a:spcBef>
              <a:spcAft>
                <a:spcPct val="0"/>
              </a:spcAft>
              <a:defRPr sz="4400">
                <a:solidFill>
                  <a:srgbClr val="FFFFFF"/>
                </a:solidFill>
                <a:latin typeface="Arial" panose="020B0604020202020204" pitchFamily="34" charset="0"/>
              </a:defRPr>
            </a:lvl8pPr>
            <a:lvl9pPr marL="3886200" indent="-228600" eaLnBrk="0" fontAlgn="base" hangingPunct="0">
              <a:spcBef>
                <a:spcPct val="0"/>
              </a:spcBef>
              <a:spcAft>
                <a:spcPct val="0"/>
              </a:spcAft>
              <a:defRPr sz="4400">
                <a:solidFill>
                  <a:srgbClr val="FFFFFF"/>
                </a:solidFill>
                <a:latin typeface="Arial" panose="020B0604020202020204" pitchFamily="34" charset="0"/>
              </a:defRPr>
            </a:lvl9pPr>
          </a:lstStyle>
          <a:p>
            <a:fld id="{142A1A65-ACD8-48C9-AAB7-33D9A90B6CE6}" type="slidenum">
              <a:rPr lang="tr-TR" altLang="tr-TR" sz="1200" smtClean="0">
                <a:solidFill>
                  <a:schemeClr val="tx1"/>
                </a:solidFill>
              </a:rPr>
              <a:pPr/>
              <a:t>61</a:t>
            </a:fld>
            <a:endParaRPr lang="tr-TR" altLang="tr-TR"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a:extLst>
              <a:ext uri="{FF2B5EF4-FFF2-40B4-BE49-F238E27FC236}">
                <a16:creationId xmlns:a16="http://schemas.microsoft.com/office/drawing/2014/main" id="{5B2785DD-CF78-4FD4-B1FE-2CD2E3AE97FF}"/>
              </a:ext>
            </a:extLst>
          </p:cNvPr>
          <p:cNvSpPr>
            <a:spLocks noGrp="1" noRot="1" noChangeAspect="1" noChangeArrowheads="1" noTextEdit="1"/>
          </p:cNvSpPr>
          <p:nvPr>
            <p:ph type="sldImg"/>
          </p:nvPr>
        </p:nvSpPr>
        <p:spPr>
          <a:ln/>
        </p:spPr>
      </p:sp>
      <p:sp>
        <p:nvSpPr>
          <p:cNvPr id="74755" name="Not Yer Tutucusu 2">
            <a:extLst>
              <a:ext uri="{FF2B5EF4-FFF2-40B4-BE49-F238E27FC236}">
                <a16:creationId xmlns:a16="http://schemas.microsoft.com/office/drawing/2014/main" id="{34D799DC-0C32-41EE-8A16-8432D4E939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latin typeface="Arial" panose="020B0604020202020204" pitchFamily="34" charset="0"/>
            </a:endParaRPr>
          </a:p>
        </p:txBody>
      </p:sp>
      <p:sp>
        <p:nvSpPr>
          <p:cNvPr id="74756" name="Slayt Numarası Yer Tutucusu 3">
            <a:extLst>
              <a:ext uri="{FF2B5EF4-FFF2-40B4-BE49-F238E27FC236}">
                <a16:creationId xmlns:a16="http://schemas.microsoft.com/office/drawing/2014/main" id="{A47770B0-29E4-4CF6-AEE4-42162BAAA9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FFFF"/>
                </a:solidFill>
                <a:latin typeface="Arial" panose="020B0604020202020204" pitchFamily="34" charset="0"/>
              </a:defRPr>
            </a:lvl1pPr>
            <a:lvl2pPr marL="742950" indent="-285750">
              <a:defRPr sz="4400">
                <a:solidFill>
                  <a:srgbClr val="FFFFFF"/>
                </a:solidFill>
                <a:latin typeface="Arial" panose="020B0604020202020204" pitchFamily="34" charset="0"/>
              </a:defRPr>
            </a:lvl2pPr>
            <a:lvl3pPr marL="1143000" indent="-228600">
              <a:defRPr sz="4400">
                <a:solidFill>
                  <a:srgbClr val="FFFFFF"/>
                </a:solidFill>
                <a:latin typeface="Arial" panose="020B0604020202020204" pitchFamily="34" charset="0"/>
              </a:defRPr>
            </a:lvl3pPr>
            <a:lvl4pPr marL="1600200" indent="-228600">
              <a:defRPr sz="4400">
                <a:solidFill>
                  <a:srgbClr val="FFFFFF"/>
                </a:solidFill>
                <a:latin typeface="Arial" panose="020B0604020202020204" pitchFamily="34" charset="0"/>
              </a:defRPr>
            </a:lvl4pPr>
            <a:lvl5pPr marL="2057400" indent="-228600">
              <a:defRPr sz="4400">
                <a:solidFill>
                  <a:srgbClr val="FFFFFF"/>
                </a:solidFill>
                <a:latin typeface="Arial" panose="020B0604020202020204" pitchFamily="34" charset="0"/>
              </a:defRPr>
            </a:lvl5pPr>
            <a:lvl6pPr marL="2514600" indent="-228600" eaLnBrk="0" fontAlgn="base" hangingPunct="0">
              <a:spcBef>
                <a:spcPct val="0"/>
              </a:spcBef>
              <a:spcAft>
                <a:spcPct val="0"/>
              </a:spcAft>
              <a:defRPr sz="4400">
                <a:solidFill>
                  <a:srgbClr val="FFFFFF"/>
                </a:solidFill>
                <a:latin typeface="Arial" panose="020B0604020202020204" pitchFamily="34" charset="0"/>
              </a:defRPr>
            </a:lvl6pPr>
            <a:lvl7pPr marL="2971800" indent="-228600" eaLnBrk="0" fontAlgn="base" hangingPunct="0">
              <a:spcBef>
                <a:spcPct val="0"/>
              </a:spcBef>
              <a:spcAft>
                <a:spcPct val="0"/>
              </a:spcAft>
              <a:defRPr sz="4400">
                <a:solidFill>
                  <a:srgbClr val="FFFFFF"/>
                </a:solidFill>
                <a:latin typeface="Arial" panose="020B0604020202020204" pitchFamily="34" charset="0"/>
              </a:defRPr>
            </a:lvl7pPr>
            <a:lvl8pPr marL="3429000" indent="-228600" eaLnBrk="0" fontAlgn="base" hangingPunct="0">
              <a:spcBef>
                <a:spcPct val="0"/>
              </a:spcBef>
              <a:spcAft>
                <a:spcPct val="0"/>
              </a:spcAft>
              <a:defRPr sz="4400">
                <a:solidFill>
                  <a:srgbClr val="FFFFFF"/>
                </a:solidFill>
                <a:latin typeface="Arial" panose="020B0604020202020204" pitchFamily="34" charset="0"/>
              </a:defRPr>
            </a:lvl8pPr>
            <a:lvl9pPr marL="3886200" indent="-228600" eaLnBrk="0" fontAlgn="base" hangingPunct="0">
              <a:spcBef>
                <a:spcPct val="0"/>
              </a:spcBef>
              <a:spcAft>
                <a:spcPct val="0"/>
              </a:spcAft>
              <a:defRPr sz="4400">
                <a:solidFill>
                  <a:srgbClr val="FFFFFF"/>
                </a:solidFill>
                <a:latin typeface="Arial" panose="020B0604020202020204" pitchFamily="34" charset="0"/>
              </a:defRPr>
            </a:lvl9pPr>
          </a:lstStyle>
          <a:p>
            <a:fld id="{0AB741D8-EB5A-434C-9BB9-6F0614DA44FD}" type="slidenum">
              <a:rPr lang="tr-TR" altLang="tr-TR" sz="1200" smtClean="0">
                <a:solidFill>
                  <a:schemeClr val="tx1"/>
                </a:solidFill>
              </a:rPr>
              <a:pPr/>
              <a:t>63</a:t>
            </a:fld>
            <a:endParaRPr lang="tr-TR" altLang="tr-TR"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CFFD730-19D8-434C-B244-46E319D21C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1A877E-0F74-4B38-B03D-BFF70F0F2FF6}" type="slidenum">
              <a:rPr lang="tr-TR" altLang="tr-TR" smtClean="0"/>
              <a:pPr>
                <a:spcBef>
                  <a:spcPct val="0"/>
                </a:spcBef>
              </a:pPr>
              <a:t>90</a:t>
            </a:fld>
            <a:endParaRPr lang="tr-TR" altLang="tr-TR"/>
          </a:p>
        </p:txBody>
      </p:sp>
      <p:sp>
        <p:nvSpPr>
          <p:cNvPr id="103427" name="Rectangle 2">
            <a:extLst>
              <a:ext uri="{FF2B5EF4-FFF2-40B4-BE49-F238E27FC236}">
                <a16:creationId xmlns:a16="http://schemas.microsoft.com/office/drawing/2014/main" id="{BC3F6F60-ACFB-42F4-8C13-5FD3DAAECAFD}"/>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6D8A808D-43FF-4A10-BC4F-1902B7BBDEF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id="{25AC83A1-4D34-4F2D-80BE-CA953E82FF4B}"/>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3C6B516C-2123-43A5-91DB-A3BAF40C67F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9E84AD11-EE8E-4AE7-AF7A-48C2BB539A1D}"/>
              </a:ext>
            </a:extLst>
          </p:cNvPr>
          <p:cNvSpPr>
            <a:spLocks noGrp="1" noChangeArrowheads="1"/>
          </p:cNvSpPr>
          <p:nvPr>
            <p:ph type="sldNum" sz="quarter" idx="12"/>
          </p:nvPr>
        </p:nvSpPr>
        <p:spPr>
          <a:ln/>
        </p:spPr>
        <p:txBody>
          <a:bodyPr/>
          <a:lstStyle>
            <a:lvl1pPr>
              <a:defRPr/>
            </a:lvl1pPr>
          </a:lstStyle>
          <a:p>
            <a:pPr>
              <a:defRPr/>
            </a:pPr>
            <a:fld id="{6C3E6F8A-4BEE-40F9-8C60-62960F340C3D}" type="slidenum">
              <a:rPr lang="tr-TR" altLang="tr-TR"/>
              <a:pPr>
                <a:defRPr/>
              </a:pPr>
              <a:t>‹#›</a:t>
            </a:fld>
            <a:endParaRPr lang="tr-TR" altLang="tr-TR"/>
          </a:p>
        </p:txBody>
      </p:sp>
    </p:spTree>
    <p:extLst>
      <p:ext uri="{BB962C8B-B14F-4D97-AF65-F5344CB8AC3E}">
        <p14:creationId xmlns:p14="http://schemas.microsoft.com/office/powerpoint/2010/main" val="168611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9C5A05DB-599B-440F-AA0F-599ECB4AD087}"/>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FD626CAE-CDB3-4E96-84B4-E616B70D81A7}"/>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567E9F9A-1811-4980-8E0F-F3D5BECCAA83}"/>
              </a:ext>
            </a:extLst>
          </p:cNvPr>
          <p:cNvSpPr>
            <a:spLocks noGrp="1" noChangeArrowheads="1"/>
          </p:cNvSpPr>
          <p:nvPr>
            <p:ph type="sldNum" sz="quarter" idx="12"/>
          </p:nvPr>
        </p:nvSpPr>
        <p:spPr>
          <a:ln/>
        </p:spPr>
        <p:txBody>
          <a:bodyPr/>
          <a:lstStyle>
            <a:lvl1pPr>
              <a:defRPr/>
            </a:lvl1pPr>
          </a:lstStyle>
          <a:p>
            <a:pPr>
              <a:defRPr/>
            </a:pPr>
            <a:fld id="{D334CA1E-0EBD-4655-872A-FE54EB59EC54}" type="slidenum">
              <a:rPr lang="tr-TR" altLang="tr-TR"/>
              <a:pPr>
                <a:defRPr/>
              </a:pPr>
              <a:t>‹#›</a:t>
            </a:fld>
            <a:endParaRPr lang="tr-TR" altLang="tr-TR"/>
          </a:p>
        </p:txBody>
      </p:sp>
    </p:spTree>
    <p:extLst>
      <p:ext uri="{BB962C8B-B14F-4D97-AF65-F5344CB8AC3E}">
        <p14:creationId xmlns:p14="http://schemas.microsoft.com/office/powerpoint/2010/main" val="21803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1B241B97-B7C7-4FE9-899E-D31D997C1CDD}"/>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08D70772-70BA-4FC2-845A-D7C215F6D89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6673705-FDCD-47DE-9CFA-6FE913AA364E}"/>
              </a:ext>
            </a:extLst>
          </p:cNvPr>
          <p:cNvSpPr>
            <a:spLocks noGrp="1" noChangeArrowheads="1"/>
          </p:cNvSpPr>
          <p:nvPr>
            <p:ph type="sldNum" sz="quarter" idx="12"/>
          </p:nvPr>
        </p:nvSpPr>
        <p:spPr>
          <a:ln/>
        </p:spPr>
        <p:txBody>
          <a:bodyPr/>
          <a:lstStyle>
            <a:lvl1pPr>
              <a:defRPr/>
            </a:lvl1pPr>
          </a:lstStyle>
          <a:p>
            <a:pPr>
              <a:defRPr/>
            </a:pPr>
            <a:fld id="{4DD9AA46-2259-4D2A-9B1C-37FD5CB18D77}" type="slidenum">
              <a:rPr lang="tr-TR" altLang="tr-TR"/>
              <a:pPr>
                <a:defRPr/>
              </a:pPr>
              <a:t>‹#›</a:t>
            </a:fld>
            <a:endParaRPr lang="tr-TR" altLang="tr-TR"/>
          </a:p>
        </p:txBody>
      </p:sp>
    </p:spTree>
    <p:extLst>
      <p:ext uri="{BB962C8B-B14F-4D97-AF65-F5344CB8AC3E}">
        <p14:creationId xmlns:p14="http://schemas.microsoft.com/office/powerpoint/2010/main" val="42786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a:p>
        </p:txBody>
      </p:sp>
      <p:sp>
        <p:nvSpPr>
          <p:cNvPr id="5" name="Rectangle 4">
            <a:extLst>
              <a:ext uri="{FF2B5EF4-FFF2-40B4-BE49-F238E27FC236}">
                <a16:creationId xmlns:a16="http://schemas.microsoft.com/office/drawing/2014/main" id="{D1629EB1-D93A-446D-8F07-967216E6D500}"/>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4F4D130A-A5DC-4C9A-AF6A-BBC6E7522B5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EBB734A9-DC62-44DB-B2FD-17A3A53F7B6C}"/>
              </a:ext>
            </a:extLst>
          </p:cNvPr>
          <p:cNvSpPr>
            <a:spLocks noGrp="1" noChangeArrowheads="1"/>
          </p:cNvSpPr>
          <p:nvPr>
            <p:ph type="sldNum" sz="quarter" idx="12"/>
          </p:nvPr>
        </p:nvSpPr>
        <p:spPr>
          <a:ln/>
        </p:spPr>
        <p:txBody>
          <a:bodyPr/>
          <a:lstStyle>
            <a:lvl1pPr>
              <a:defRPr/>
            </a:lvl1pPr>
          </a:lstStyle>
          <a:p>
            <a:pPr>
              <a:defRPr/>
            </a:pPr>
            <a:fld id="{0F44BA9F-35EB-4EBA-869E-68C6E4D22F79}" type="slidenum">
              <a:rPr lang="tr-TR" altLang="tr-TR"/>
              <a:pPr>
                <a:defRPr/>
              </a:pPr>
              <a:t>‹#›</a:t>
            </a:fld>
            <a:endParaRPr lang="tr-TR" altLang="tr-TR"/>
          </a:p>
        </p:txBody>
      </p:sp>
    </p:spTree>
    <p:extLst>
      <p:ext uri="{BB962C8B-B14F-4D97-AF65-F5344CB8AC3E}">
        <p14:creationId xmlns:p14="http://schemas.microsoft.com/office/powerpoint/2010/main" val="74720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8E1BC3D7-7705-40F8-921B-602DB0644623}"/>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6B429213-30A9-4ADB-95A8-59FE773E791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1FD5278D-5840-4B79-924D-05B4D0F74656}"/>
              </a:ext>
            </a:extLst>
          </p:cNvPr>
          <p:cNvSpPr>
            <a:spLocks noGrp="1" noChangeArrowheads="1"/>
          </p:cNvSpPr>
          <p:nvPr>
            <p:ph type="sldNum" sz="quarter" idx="12"/>
          </p:nvPr>
        </p:nvSpPr>
        <p:spPr>
          <a:ln/>
        </p:spPr>
        <p:txBody>
          <a:bodyPr/>
          <a:lstStyle>
            <a:lvl1pPr>
              <a:defRPr/>
            </a:lvl1pPr>
          </a:lstStyle>
          <a:p>
            <a:pPr>
              <a:defRPr/>
            </a:pPr>
            <a:fld id="{B4BA8BA4-2D51-4D36-955C-7D3D5E066672}" type="slidenum">
              <a:rPr lang="tr-TR" altLang="tr-TR"/>
              <a:pPr>
                <a:defRPr/>
              </a:pPr>
              <a:t>‹#›</a:t>
            </a:fld>
            <a:endParaRPr lang="tr-TR" altLang="tr-TR"/>
          </a:p>
        </p:txBody>
      </p:sp>
    </p:spTree>
    <p:extLst>
      <p:ext uri="{BB962C8B-B14F-4D97-AF65-F5344CB8AC3E}">
        <p14:creationId xmlns:p14="http://schemas.microsoft.com/office/powerpoint/2010/main" val="358436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DF77F1E3-62A1-4243-9F37-9AE5DA87F1B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3D274EF8-A2F8-42ED-BD93-8E9D2637424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FD421D05-84B1-4E87-AC19-2EDEFA174D10}"/>
              </a:ext>
            </a:extLst>
          </p:cNvPr>
          <p:cNvSpPr>
            <a:spLocks noGrp="1" noChangeArrowheads="1"/>
          </p:cNvSpPr>
          <p:nvPr>
            <p:ph type="sldNum" sz="quarter" idx="12"/>
          </p:nvPr>
        </p:nvSpPr>
        <p:spPr>
          <a:ln/>
        </p:spPr>
        <p:txBody>
          <a:bodyPr/>
          <a:lstStyle>
            <a:lvl1pPr>
              <a:defRPr/>
            </a:lvl1pPr>
          </a:lstStyle>
          <a:p>
            <a:pPr>
              <a:defRPr/>
            </a:pPr>
            <a:fld id="{9A8B52B5-8400-4BBB-A841-4894C9D0F55B}" type="slidenum">
              <a:rPr lang="tr-TR" altLang="tr-TR"/>
              <a:pPr>
                <a:defRPr/>
              </a:pPr>
              <a:t>‹#›</a:t>
            </a:fld>
            <a:endParaRPr lang="tr-TR" altLang="tr-TR"/>
          </a:p>
        </p:txBody>
      </p:sp>
    </p:spTree>
    <p:extLst>
      <p:ext uri="{BB962C8B-B14F-4D97-AF65-F5344CB8AC3E}">
        <p14:creationId xmlns:p14="http://schemas.microsoft.com/office/powerpoint/2010/main" val="39717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44F2CD73-D908-4681-857A-ED567B967B0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id="{7885878A-2607-44BF-A401-007C7099FC3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578D2CF6-3B48-416C-B616-4F8AE21DA8C7}"/>
              </a:ext>
            </a:extLst>
          </p:cNvPr>
          <p:cNvSpPr>
            <a:spLocks noGrp="1" noChangeArrowheads="1"/>
          </p:cNvSpPr>
          <p:nvPr>
            <p:ph type="sldNum" sz="quarter" idx="12"/>
          </p:nvPr>
        </p:nvSpPr>
        <p:spPr>
          <a:ln/>
        </p:spPr>
        <p:txBody>
          <a:bodyPr/>
          <a:lstStyle>
            <a:lvl1pPr>
              <a:defRPr/>
            </a:lvl1pPr>
          </a:lstStyle>
          <a:p>
            <a:pPr>
              <a:defRPr/>
            </a:pPr>
            <a:fld id="{14874617-2A89-4C36-9A36-89E6E182273E}" type="slidenum">
              <a:rPr lang="tr-TR" altLang="tr-TR"/>
              <a:pPr>
                <a:defRPr/>
              </a:pPr>
              <a:t>‹#›</a:t>
            </a:fld>
            <a:endParaRPr lang="tr-TR" altLang="tr-TR"/>
          </a:p>
        </p:txBody>
      </p:sp>
    </p:spTree>
    <p:extLst>
      <p:ext uri="{BB962C8B-B14F-4D97-AF65-F5344CB8AC3E}">
        <p14:creationId xmlns:p14="http://schemas.microsoft.com/office/powerpoint/2010/main" val="20459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66304270-0C35-42DA-A166-CA69C114108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53A44C2C-E0B7-4D06-9A0E-FDC472677F8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5777E97E-460B-4F4F-A61E-BEC823F6394F}"/>
              </a:ext>
            </a:extLst>
          </p:cNvPr>
          <p:cNvSpPr>
            <a:spLocks noGrp="1" noChangeArrowheads="1"/>
          </p:cNvSpPr>
          <p:nvPr>
            <p:ph type="sldNum" sz="quarter" idx="12"/>
          </p:nvPr>
        </p:nvSpPr>
        <p:spPr>
          <a:ln/>
        </p:spPr>
        <p:txBody>
          <a:bodyPr/>
          <a:lstStyle>
            <a:lvl1pPr>
              <a:defRPr/>
            </a:lvl1pPr>
          </a:lstStyle>
          <a:p>
            <a:pPr>
              <a:defRPr/>
            </a:pPr>
            <a:fld id="{BA787874-0B8D-4701-9012-EFB81C941321}" type="slidenum">
              <a:rPr lang="tr-TR" altLang="tr-TR"/>
              <a:pPr>
                <a:defRPr/>
              </a:pPr>
              <a:t>‹#›</a:t>
            </a:fld>
            <a:endParaRPr lang="tr-TR" altLang="tr-TR"/>
          </a:p>
        </p:txBody>
      </p:sp>
    </p:spTree>
    <p:extLst>
      <p:ext uri="{BB962C8B-B14F-4D97-AF65-F5344CB8AC3E}">
        <p14:creationId xmlns:p14="http://schemas.microsoft.com/office/powerpoint/2010/main" val="334481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7112700D-3F07-4EF2-AB9A-6A6634E5B30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B402CA84-DA11-437C-A9D9-3022653A148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5713189B-8EC3-46BE-895D-B39E6272A911}"/>
              </a:ext>
            </a:extLst>
          </p:cNvPr>
          <p:cNvSpPr>
            <a:spLocks noGrp="1" noChangeArrowheads="1"/>
          </p:cNvSpPr>
          <p:nvPr>
            <p:ph type="sldNum" sz="quarter" idx="12"/>
          </p:nvPr>
        </p:nvSpPr>
        <p:spPr>
          <a:ln/>
        </p:spPr>
        <p:txBody>
          <a:bodyPr/>
          <a:lstStyle>
            <a:lvl1pPr>
              <a:defRPr/>
            </a:lvl1pPr>
          </a:lstStyle>
          <a:p>
            <a:pPr>
              <a:defRPr/>
            </a:pPr>
            <a:fld id="{A30368F6-3047-4B5C-8F3B-CCAC37F5150E}" type="slidenum">
              <a:rPr lang="tr-TR" altLang="tr-TR"/>
              <a:pPr>
                <a:defRPr/>
              </a:pPr>
              <a:t>‹#›</a:t>
            </a:fld>
            <a:endParaRPr lang="tr-TR" altLang="tr-TR"/>
          </a:p>
        </p:txBody>
      </p:sp>
    </p:spTree>
    <p:extLst>
      <p:ext uri="{BB962C8B-B14F-4D97-AF65-F5344CB8AC3E}">
        <p14:creationId xmlns:p14="http://schemas.microsoft.com/office/powerpoint/2010/main" val="417122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D696BC63-617F-4289-A0F5-7FFF130F4D22}"/>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id="{86945090-326E-422B-8908-17BF3BAA86A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id="{14774C91-4551-4EE1-A4E8-AEA1A91419E1}"/>
              </a:ext>
            </a:extLst>
          </p:cNvPr>
          <p:cNvSpPr>
            <a:spLocks noGrp="1" noChangeArrowheads="1"/>
          </p:cNvSpPr>
          <p:nvPr>
            <p:ph type="sldNum" sz="quarter" idx="12"/>
          </p:nvPr>
        </p:nvSpPr>
        <p:spPr>
          <a:ln/>
        </p:spPr>
        <p:txBody>
          <a:bodyPr/>
          <a:lstStyle>
            <a:lvl1pPr>
              <a:defRPr/>
            </a:lvl1pPr>
          </a:lstStyle>
          <a:p>
            <a:pPr>
              <a:defRPr/>
            </a:pPr>
            <a:fld id="{7B2D609B-FA50-47C2-81A6-6E52C9B6939E}" type="slidenum">
              <a:rPr lang="tr-TR" altLang="tr-TR"/>
              <a:pPr>
                <a:defRPr/>
              </a:pPr>
              <a:t>‹#›</a:t>
            </a:fld>
            <a:endParaRPr lang="tr-TR" altLang="tr-TR"/>
          </a:p>
        </p:txBody>
      </p:sp>
    </p:spTree>
    <p:extLst>
      <p:ext uri="{BB962C8B-B14F-4D97-AF65-F5344CB8AC3E}">
        <p14:creationId xmlns:p14="http://schemas.microsoft.com/office/powerpoint/2010/main" val="385163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125558-1B74-4EC3-9AE4-9BD46E6792EF}"/>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id="{B9D5684F-A1CF-40A7-96BF-40E12949C45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id="{08372302-9A9C-456B-BCFA-BDDD75A16AB3}"/>
              </a:ext>
            </a:extLst>
          </p:cNvPr>
          <p:cNvSpPr>
            <a:spLocks noGrp="1" noChangeArrowheads="1"/>
          </p:cNvSpPr>
          <p:nvPr>
            <p:ph type="sldNum" sz="quarter" idx="12"/>
          </p:nvPr>
        </p:nvSpPr>
        <p:spPr>
          <a:ln/>
        </p:spPr>
        <p:txBody>
          <a:bodyPr/>
          <a:lstStyle>
            <a:lvl1pPr>
              <a:defRPr/>
            </a:lvl1pPr>
          </a:lstStyle>
          <a:p>
            <a:pPr>
              <a:defRPr/>
            </a:pPr>
            <a:fld id="{05094629-927D-4520-AF82-E8AACC8EE282}" type="slidenum">
              <a:rPr lang="tr-TR" altLang="tr-TR"/>
              <a:pPr>
                <a:defRPr/>
              </a:pPr>
              <a:t>‹#›</a:t>
            </a:fld>
            <a:endParaRPr lang="tr-TR" altLang="tr-TR"/>
          </a:p>
        </p:txBody>
      </p:sp>
    </p:spTree>
    <p:extLst>
      <p:ext uri="{BB962C8B-B14F-4D97-AF65-F5344CB8AC3E}">
        <p14:creationId xmlns:p14="http://schemas.microsoft.com/office/powerpoint/2010/main" val="4959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973F771-C112-4545-BDB8-7F3C206ADE97}"/>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7C16EAFB-CB86-41EA-98EC-BFCC6C764AF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BF097FDB-56EA-49F6-B239-C2151E4C505F}"/>
              </a:ext>
            </a:extLst>
          </p:cNvPr>
          <p:cNvSpPr>
            <a:spLocks noGrp="1" noChangeArrowheads="1"/>
          </p:cNvSpPr>
          <p:nvPr>
            <p:ph type="sldNum" sz="quarter" idx="12"/>
          </p:nvPr>
        </p:nvSpPr>
        <p:spPr>
          <a:ln/>
        </p:spPr>
        <p:txBody>
          <a:bodyPr/>
          <a:lstStyle>
            <a:lvl1pPr>
              <a:defRPr/>
            </a:lvl1pPr>
          </a:lstStyle>
          <a:p>
            <a:pPr>
              <a:defRPr/>
            </a:pPr>
            <a:fld id="{FD0511C7-99EB-4663-A323-65133DB96B7D}" type="slidenum">
              <a:rPr lang="tr-TR" altLang="tr-TR"/>
              <a:pPr>
                <a:defRPr/>
              </a:pPr>
              <a:t>‹#›</a:t>
            </a:fld>
            <a:endParaRPr lang="tr-TR" altLang="tr-TR"/>
          </a:p>
        </p:txBody>
      </p:sp>
    </p:spTree>
    <p:extLst>
      <p:ext uri="{BB962C8B-B14F-4D97-AF65-F5344CB8AC3E}">
        <p14:creationId xmlns:p14="http://schemas.microsoft.com/office/powerpoint/2010/main" val="288560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E3C40D75-3D15-4E50-B9F5-F2034975F5D5}"/>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id="{65DA131F-A1B6-4FEC-BFCD-B1A8F0ACED3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id="{81644D38-A4DE-43E5-B858-A520CA18FAB3}"/>
              </a:ext>
            </a:extLst>
          </p:cNvPr>
          <p:cNvSpPr>
            <a:spLocks noGrp="1" noChangeArrowheads="1"/>
          </p:cNvSpPr>
          <p:nvPr>
            <p:ph type="sldNum" sz="quarter" idx="12"/>
          </p:nvPr>
        </p:nvSpPr>
        <p:spPr>
          <a:ln/>
        </p:spPr>
        <p:txBody>
          <a:bodyPr/>
          <a:lstStyle>
            <a:lvl1pPr>
              <a:defRPr/>
            </a:lvl1pPr>
          </a:lstStyle>
          <a:p>
            <a:pPr>
              <a:defRPr/>
            </a:pPr>
            <a:fld id="{B7723067-4E84-48EC-9204-A02EA6A7913D}" type="slidenum">
              <a:rPr lang="tr-TR" altLang="tr-TR"/>
              <a:pPr>
                <a:defRPr/>
              </a:pPr>
              <a:t>‹#›</a:t>
            </a:fld>
            <a:endParaRPr lang="tr-TR" altLang="tr-TR"/>
          </a:p>
        </p:txBody>
      </p:sp>
    </p:spTree>
    <p:extLst>
      <p:ext uri="{BB962C8B-B14F-4D97-AF65-F5344CB8AC3E}">
        <p14:creationId xmlns:p14="http://schemas.microsoft.com/office/powerpoint/2010/main" val="250396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E73599-E0B2-466C-B00F-99967B8843F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4AAAB9DA-9A75-47B2-B713-244B3D05EEA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49F598D3-744B-44F7-8427-FCFAF2E1D3E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defRPr>
            </a:lvl1pPr>
          </a:lstStyle>
          <a:p>
            <a:pPr>
              <a:defRPr/>
            </a:pPr>
            <a:endParaRPr lang="tr-TR"/>
          </a:p>
        </p:txBody>
      </p:sp>
      <p:sp>
        <p:nvSpPr>
          <p:cNvPr id="1029" name="Rectangle 5">
            <a:extLst>
              <a:ext uri="{FF2B5EF4-FFF2-40B4-BE49-F238E27FC236}">
                <a16:creationId xmlns:a16="http://schemas.microsoft.com/office/drawing/2014/main" id="{F0A5B2DB-3482-414E-8014-BC4F052F59C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endParaRPr lang="tr-TR"/>
          </a:p>
        </p:txBody>
      </p:sp>
      <p:sp>
        <p:nvSpPr>
          <p:cNvPr id="1030" name="Rectangle 6">
            <a:extLst>
              <a:ext uri="{FF2B5EF4-FFF2-40B4-BE49-F238E27FC236}">
                <a16:creationId xmlns:a16="http://schemas.microsoft.com/office/drawing/2014/main" id="{EFEAE69C-4A54-4723-A5CD-1A72B5C7917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10603D65-FCE9-4884-8AFD-1EC28D2AFB89}" type="slidenum">
              <a:rPr lang="tr-TR" altLang="tr-TR"/>
              <a:pPr>
                <a:defRPr/>
              </a:pPr>
              <a:t>‹#›</a:t>
            </a:fld>
            <a:endParaRPr lang="tr-TR" altLang="tr-T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images.google.com.tr/imgres?imgurl=http://www.ocicek.com/images/urunler//buyuk/saksi-cicegi-spatifilyum-bitkisi.jpg&amp;imgrefurl=http://www.ocicek.com/4-Ankara_%25C3%2587ubuk-74.cmt&amp;usg=__KjKkIZn6bYcQuaIsczbSWHEGdjo=&amp;h=500&amp;w=432&amp;sz=30&amp;hl=tr&amp;start=14&amp;tbnid=kFmYiQ6wkN2XvM:&amp;tbnh=130&amp;tbnw=112&amp;prev=/images?q=saks%25C4%25B1+%25C3%25A7i%25C3%25A7e%25C4%259Fi&amp;gbv=2&amp;hl=tr" TargetMode="External"/><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hyperlink" Target="http://images.google.com.tr/imgres?imgurl=http://www.florencegreekfestival.com/images/Pastries/BaklavaB.gif&amp;imgrefurl=http://www.florencegreekfestival.com/Pastries.aspx&amp;usg=__t6ouQiG2o1pZu6soAVZAomwFM0A=&amp;h=563&amp;w=750&amp;sz=197&amp;hl=tr&amp;start=137&amp;um=1&amp;tbnid=oCbthR0JfkMv6M:&amp;tbnh=106&amp;tbnw=141&amp;prev=/images?q=baklava&amp;ndsp=20&amp;hl=tr&amp;sa=N&amp;start=120&amp;um=1"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images.google.com.tr/imgres?imgurl=http://img2.blogcu.com/images/m/k/s/mkstyle/c__kolata_04.jpg&amp;imgrefurl=http://mkstyle.blogcu.com/cikolata_20193381.html&amp;usg=__JXKHNNVulAKLe_RNBDGaXrVUVSw=&amp;h=277&amp;w=300&amp;sz=25&amp;hl=tr&amp;start=35&amp;um=1&amp;tbnid=B2E3v_j4Xs2X6M:&amp;tbnh=107&amp;tbnw=116&amp;prev=/images?q=%25C3%25A7ikolata&amp;ndsp=20&amp;hl=tr&amp;sa=N&amp;start=20&amp;um=1" TargetMode="Externa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a:extLst>
              <a:ext uri="{FF2B5EF4-FFF2-40B4-BE49-F238E27FC236}">
                <a16:creationId xmlns:a16="http://schemas.microsoft.com/office/drawing/2014/main" id="{72B59785-B786-4D28-A2F0-FC76CBE84D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405C152-766E-454E-90E1-B6499BA3D403}" type="slidenum">
              <a:rPr lang="tr-TR" altLang="tr-TR" sz="1400" smtClean="0"/>
              <a:pPr>
                <a:spcBef>
                  <a:spcPct val="0"/>
                </a:spcBef>
                <a:buFontTx/>
                <a:buNone/>
              </a:pPr>
              <a:t>1</a:t>
            </a:fld>
            <a:endParaRPr lang="tr-TR" altLang="tr-TR" sz="1400"/>
          </a:p>
        </p:txBody>
      </p:sp>
      <p:sp>
        <p:nvSpPr>
          <p:cNvPr id="4099" name="Rectangle 3">
            <a:extLst>
              <a:ext uri="{FF2B5EF4-FFF2-40B4-BE49-F238E27FC236}">
                <a16:creationId xmlns:a16="http://schemas.microsoft.com/office/drawing/2014/main" id="{21A56335-96E5-4793-B9C0-BD7CBDAFFE7E}"/>
              </a:ext>
            </a:extLst>
          </p:cNvPr>
          <p:cNvSpPr>
            <a:spLocks noGrp="1" noChangeArrowheads="1"/>
          </p:cNvSpPr>
          <p:nvPr>
            <p:ph type="body" idx="1"/>
          </p:nvPr>
        </p:nvSpPr>
        <p:spPr>
          <a:xfrm>
            <a:off x="152400" y="838200"/>
            <a:ext cx="8839200" cy="5638800"/>
          </a:xfrm>
        </p:spPr>
        <p:txBody>
          <a:bodyPr/>
          <a:lstStyle/>
          <a:p>
            <a:pPr eaLnBrk="1" hangingPunct="1">
              <a:buFontTx/>
              <a:buNone/>
            </a:pPr>
            <a:endParaRPr lang="tr-TR" altLang="tr-TR" sz="3600" dirty="0"/>
          </a:p>
          <a:p>
            <a:pPr eaLnBrk="1" hangingPunct="1">
              <a:buFontTx/>
              <a:buNone/>
            </a:pPr>
            <a:endParaRPr lang="tr-TR" altLang="tr-TR" sz="3600" dirty="0"/>
          </a:p>
          <a:p>
            <a:pPr eaLnBrk="1" hangingPunct="1">
              <a:buFontTx/>
              <a:buNone/>
            </a:pPr>
            <a:r>
              <a:rPr lang="tr-TR" altLang="tr-TR" sz="5400" b="1" dirty="0">
                <a:solidFill>
                  <a:srgbClr val="FF5050"/>
                </a:solidFill>
                <a:latin typeface="Calibri" panose="020F0502020204030204" pitchFamily="34" charset="0"/>
              </a:rPr>
              <a:t>   </a:t>
            </a:r>
            <a:r>
              <a:rPr lang="tr-TR" altLang="tr-TR" sz="6000" b="1" dirty="0">
                <a:solidFill>
                  <a:srgbClr val="FF5050"/>
                </a:solidFill>
                <a:latin typeface="Calibri" panose="020F0502020204030204" pitchFamily="34" charset="0"/>
              </a:rPr>
              <a:t>ETİK VE KAMU YÖNETİMİ</a:t>
            </a:r>
          </a:p>
          <a:p>
            <a:pPr eaLnBrk="1" hangingPunct="1">
              <a:buFontTx/>
              <a:buNone/>
            </a:pPr>
            <a:r>
              <a:rPr lang="tr-TR" altLang="tr-TR" sz="5400" b="1" dirty="0">
                <a:solidFill>
                  <a:schemeClr val="accent1"/>
                </a:solidFill>
                <a:latin typeface="Calibri" panose="020F0502020204030204" pitchFamily="34" charset="0"/>
              </a:rPr>
              <a:t>			            </a:t>
            </a:r>
          </a:p>
          <a:p>
            <a:pPr eaLnBrk="1" hangingPunct="1">
              <a:buFontTx/>
              <a:buNone/>
            </a:pPr>
            <a:r>
              <a:rPr lang="tr-TR" altLang="tr-TR" sz="5400" b="1" dirty="0">
                <a:solidFill>
                  <a:schemeClr val="accent1"/>
                </a:solidFill>
                <a:latin typeface="Calibri" panose="020F0502020204030204" pitchFamily="34" charset="0"/>
              </a:rPr>
              <a:t>					</a:t>
            </a:r>
            <a:r>
              <a:rPr lang="tr-TR" altLang="tr-TR" sz="3600" b="1" dirty="0">
                <a:solidFill>
                  <a:schemeClr val="accent1"/>
                </a:solidFill>
                <a:latin typeface="Calibri" panose="020F0502020204030204" pitchFamily="34" charset="0"/>
              </a:rPr>
              <a:t>Oğuzhan GÖKALP</a:t>
            </a:r>
          </a:p>
          <a:p>
            <a:pPr eaLnBrk="1" hangingPunct="1">
              <a:buFontTx/>
              <a:buNone/>
            </a:pPr>
            <a:r>
              <a:rPr lang="tr-TR" altLang="tr-TR" sz="3600" b="1" dirty="0">
                <a:solidFill>
                  <a:schemeClr val="accent1"/>
                </a:solidFill>
                <a:latin typeface="Calibri" panose="020F0502020204030204" pitchFamily="34" charset="0"/>
              </a:rPr>
              <a:t>				                 İç Denetçi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5 Slayt Numarası Yer Tutucusu">
            <a:extLst>
              <a:ext uri="{FF2B5EF4-FFF2-40B4-BE49-F238E27FC236}">
                <a16:creationId xmlns:a16="http://schemas.microsoft.com/office/drawing/2014/main" id="{2C18A7AA-36A3-42D7-ACE6-49EACCEA3C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882CFA-C0E2-470F-8C6B-A62FF34185E0}" type="slidenum">
              <a:rPr lang="tr-TR" altLang="tr-TR" sz="1400" smtClean="0"/>
              <a:pPr>
                <a:spcBef>
                  <a:spcPct val="0"/>
                </a:spcBef>
                <a:buFontTx/>
                <a:buNone/>
              </a:pPr>
              <a:t>10</a:t>
            </a:fld>
            <a:endParaRPr lang="tr-TR" altLang="tr-TR" sz="1400"/>
          </a:p>
        </p:txBody>
      </p:sp>
      <p:sp>
        <p:nvSpPr>
          <p:cNvPr id="14339" name="Rectangle 2">
            <a:extLst>
              <a:ext uri="{FF2B5EF4-FFF2-40B4-BE49-F238E27FC236}">
                <a16:creationId xmlns:a16="http://schemas.microsoft.com/office/drawing/2014/main" id="{26EE92E9-DA0B-4FA0-A904-B1CD09AD6AF9}"/>
              </a:ext>
            </a:extLst>
          </p:cNvPr>
          <p:cNvSpPr>
            <a:spLocks noGrp="1" noChangeArrowheads="1"/>
          </p:cNvSpPr>
          <p:nvPr>
            <p:ph type="title"/>
          </p:nvPr>
        </p:nvSpPr>
        <p:spPr/>
        <p:txBody>
          <a:bodyPr/>
          <a:lstStyle/>
          <a:p>
            <a:r>
              <a:rPr lang="tr-TR" altLang="tr-TR" sz="3600">
                <a:solidFill>
                  <a:srgbClr val="FF0000"/>
                </a:solidFill>
              </a:rPr>
              <a:t>ETİKSEL SORUNLARA NASIL YAKLAŞMALIYIZ</a:t>
            </a:r>
          </a:p>
        </p:txBody>
      </p:sp>
      <p:sp>
        <p:nvSpPr>
          <p:cNvPr id="14340" name="Rectangle 3">
            <a:extLst>
              <a:ext uri="{FF2B5EF4-FFF2-40B4-BE49-F238E27FC236}">
                <a16:creationId xmlns:a16="http://schemas.microsoft.com/office/drawing/2014/main" id="{07525188-D8E7-4AEB-9570-C195AB3A286F}"/>
              </a:ext>
            </a:extLst>
          </p:cNvPr>
          <p:cNvSpPr>
            <a:spLocks noGrp="1" noChangeArrowheads="1"/>
          </p:cNvSpPr>
          <p:nvPr>
            <p:ph type="body" idx="1"/>
          </p:nvPr>
        </p:nvSpPr>
        <p:spPr>
          <a:xfrm>
            <a:off x="457200" y="1600200"/>
            <a:ext cx="8229600" cy="3810000"/>
          </a:xfrm>
        </p:spPr>
        <p:txBody>
          <a:bodyPr/>
          <a:lstStyle/>
          <a:p>
            <a:pPr>
              <a:buFontTx/>
              <a:buChar char="o"/>
            </a:pPr>
            <a:r>
              <a:rPr lang="tr-TR" altLang="tr-TR"/>
              <a:t>BİRİNCİ OLARAK, ÖNCE SORUNUN KENDİ İÇİMİZDE DE OLDUĞUNU KABUL ETMEMİZ GEREKİYOR.</a:t>
            </a:r>
          </a:p>
          <a:p>
            <a:pPr>
              <a:buFontTx/>
              <a:buChar char="o"/>
            </a:pPr>
            <a:endParaRPr lang="tr-TR" altLang="tr-TR"/>
          </a:p>
          <a:p>
            <a:pPr>
              <a:buFontTx/>
              <a:buChar char="o"/>
            </a:pPr>
            <a:r>
              <a:rPr lang="tr-TR" altLang="tr-TR" sz="2800"/>
              <a:t>SORUNUN TAMAMEN KENDİ DIŞIMIZDA OLDUĞUNU DÜŞÜNÜYORSAK, SORUN ZATEN O DÜŞÜNCENİN BİZZAT KENDİSİDİR.</a:t>
            </a:r>
          </a:p>
          <a:p>
            <a:endParaRPr lang="tr-TR" alt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Slayt Numarası Yer Tutucusu">
            <a:extLst>
              <a:ext uri="{FF2B5EF4-FFF2-40B4-BE49-F238E27FC236}">
                <a16:creationId xmlns:a16="http://schemas.microsoft.com/office/drawing/2014/main" id="{C5C09FD4-3E4C-4824-AE44-12A63C6BF5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B89A86-1818-4613-8A9D-AC60B315156D}" type="slidenum">
              <a:rPr lang="tr-TR" altLang="tr-TR" sz="1400" smtClean="0"/>
              <a:pPr>
                <a:spcBef>
                  <a:spcPct val="0"/>
                </a:spcBef>
                <a:buFontTx/>
                <a:buNone/>
              </a:pPr>
              <a:t>11</a:t>
            </a:fld>
            <a:endParaRPr lang="tr-TR" altLang="tr-TR" sz="1400"/>
          </a:p>
        </p:txBody>
      </p:sp>
      <p:sp>
        <p:nvSpPr>
          <p:cNvPr id="15363" name="Rectangle 2">
            <a:extLst>
              <a:ext uri="{FF2B5EF4-FFF2-40B4-BE49-F238E27FC236}">
                <a16:creationId xmlns:a16="http://schemas.microsoft.com/office/drawing/2014/main" id="{8AD10E62-7FC1-4498-8BBD-82DAA8380A05}"/>
              </a:ext>
            </a:extLst>
          </p:cNvPr>
          <p:cNvSpPr>
            <a:spLocks noGrp="1" noChangeArrowheads="1"/>
          </p:cNvSpPr>
          <p:nvPr>
            <p:ph type="body" idx="1"/>
          </p:nvPr>
        </p:nvSpPr>
        <p:spPr>
          <a:xfrm>
            <a:off x="381000" y="838200"/>
            <a:ext cx="8229600" cy="4525963"/>
          </a:xfrm>
        </p:spPr>
        <p:txBody>
          <a:bodyPr/>
          <a:lstStyle/>
          <a:p>
            <a:pPr eaLnBrk="1" hangingPunct="1">
              <a:lnSpc>
                <a:spcPct val="90000"/>
              </a:lnSpc>
              <a:spcBef>
                <a:spcPct val="50000"/>
              </a:spcBef>
            </a:pPr>
            <a:r>
              <a:rPr lang="tr-TR" altLang="tr-TR"/>
              <a:t>Sorun sadece “ahlaka aykırı” sayılan davranışların toplumda yaygınlık ve saygınlık kazanması da değildir. </a:t>
            </a:r>
          </a:p>
          <a:p>
            <a:pPr eaLnBrk="1" hangingPunct="1">
              <a:lnSpc>
                <a:spcPct val="90000"/>
              </a:lnSpc>
              <a:spcBef>
                <a:spcPct val="50000"/>
              </a:spcBef>
            </a:pPr>
            <a:r>
              <a:rPr lang="tr-TR" altLang="tr-TR"/>
              <a:t>Daha da ciddi olan ve bunlara yol açan sorun, artık neyin ahlaklı neyin ahlaksız olduğu konusundaki ölçülerin yitirilmeye başlaması, </a:t>
            </a:r>
          </a:p>
          <a:p>
            <a:pPr eaLnBrk="1" hangingPunct="1">
              <a:lnSpc>
                <a:spcPct val="90000"/>
              </a:lnSpc>
              <a:spcBef>
                <a:spcPct val="50000"/>
              </a:spcBef>
            </a:pPr>
            <a:r>
              <a:rPr lang="tr-TR" altLang="tr-TR"/>
              <a:t>Ahlaklı ve ahlaksız davranışı birbirinden ayırmakta zorluk çekilmesidir. </a:t>
            </a:r>
          </a:p>
          <a:p>
            <a:pPr eaLnBrk="1" hangingPunct="1"/>
            <a:endParaRPr lang="tr-TR" alt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Slayt Numarası Yer Tutucusu">
            <a:extLst>
              <a:ext uri="{FF2B5EF4-FFF2-40B4-BE49-F238E27FC236}">
                <a16:creationId xmlns:a16="http://schemas.microsoft.com/office/drawing/2014/main" id="{4FA9F755-1A3F-4C83-8A0A-AF63A26A4A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85B081-0FDC-4A12-87A8-524BC4BF560E}" type="slidenum">
              <a:rPr lang="tr-TR" altLang="tr-TR" sz="1400" smtClean="0"/>
              <a:pPr>
                <a:spcBef>
                  <a:spcPct val="0"/>
                </a:spcBef>
                <a:buFontTx/>
                <a:buNone/>
              </a:pPr>
              <a:t>12</a:t>
            </a:fld>
            <a:endParaRPr lang="tr-TR" altLang="tr-TR" sz="1400"/>
          </a:p>
        </p:txBody>
      </p:sp>
      <p:sp>
        <p:nvSpPr>
          <p:cNvPr id="16387" name="Rectangle 2">
            <a:extLst>
              <a:ext uri="{FF2B5EF4-FFF2-40B4-BE49-F238E27FC236}">
                <a16:creationId xmlns:a16="http://schemas.microsoft.com/office/drawing/2014/main" id="{179FA3D3-3F79-48E8-8909-5875EB5B4C43}"/>
              </a:ext>
            </a:extLst>
          </p:cNvPr>
          <p:cNvSpPr>
            <a:spLocks noGrp="1" noChangeArrowheads="1"/>
          </p:cNvSpPr>
          <p:nvPr>
            <p:ph type="title"/>
          </p:nvPr>
        </p:nvSpPr>
        <p:spPr>
          <a:xfrm>
            <a:off x="457200" y="274638"/>
            <a:ext cx="8229600" cy="1096962"/>
          </a:xfrm>
        </p:spPr>
        <p:txBody>
          <a:bodyPr/>
          <a:lstStyle/>
          <a:p>
            <a:pPr eaLnBrk="1" hangingPunct="1"/>
            <a:r>
              <a:rPr lang="tr-TR" altLang="tr-TR" sz="4000" b="1">
                <a:solidFill>
                  <a:srgbClr val="FF0000"/>
                </a:solidFill>
                <a:latin typeface="Calibri" panose="020F0502020204030204" pitchFamily="34" charset="0"/>
                <a:cs typeface="Times New Roman" panose="02020603050405020304" pitchFamily="18" charset="0"/>
              </a:rPr>
              <a:t>ETİK – AHLAK İLİŞKİSİ</a:t>
            </a:r>
            <a:r>
              <a:rPr lang="tr-TR" altLang="tr-TR" sz="4000" b="1">
                <a:solidFill>
                  <a:srgbClr val="FF0000"/>
                </a:solidFill>
                <a:latin typeface="Times New Roman" panose="02020603050405020304" pitchFamily="18" charset="0"/>
                <a:cs typeface="Times New Roman" panose="02020603050405020304" pitchFamily="18" charset="0"/>
              </a:rPr>
              <a:t>  </a:t>
            </a:r>
          </a:p>
        </p:txBody>
      </p:sp>
      <p:sp>
        <p:nvSpPr>
          <p:cNvPr id="16388" name="Rectangle 3">
            <a:extLst>
              <a:ext uri="{FF2B5EF4-FFF2-40B4-BE49-F238E27FC236}">
                <a16:creationId xmlns:a16="http://schemas.microsoft.com/office/drawing/2014/main" id="{A726C369-AD91-403D-8E0D-8FF05DBE7572}"/>
              </a:ext>
            </a:extLst>
          </p:cNvPr>
          <p:cNvSpPr>
            <a:spLocks noGrp="1" noChangeArrowheads="1"/>
          </p:cNvSpPr>
          <p:nvPr>
            <p:ph type="body" idx="1"/>
          </p:nvPr>
        </p:nvSpPr>
        <p:spPr>
          <a:xfrm>
            <a:off x="304800" y="914400"/>
            <a:ext cx="8540750" cy="5832475"/>
          </a:xfrm>
        </p:spPr>
        <p:txBody>
          <a:bodyPr/>
          <a:lstStyle/>
          <a:p>
            <a:pPr eaLnBrk="1" hangingPunct="1"/>
            <a:endParaRPr lang="tr-TR" altLang="tr-TR" sz="3400">
              <a:latin typeface="Calibri" panose="020F0502020204030204" pitchFamily="34" charset="0"/>
              <a:cs typeface="Times New Roman" panose="02020603050405020304" pitchFamily="18" charset="0"/>
            </a:endParaRPr>
          </a:p>
          <a:p>
            <a:pPr eaLnBrk="1" hangingPunct="1"/>
            <a:r>
              <a:rPr lang="tr-TR" altLang="zh-CN" sz="3500">
                <a:latin typeface="Calibri" panose="020F0502020204030204" pitchFamily="34" charset="0"/>
                <a:cs typeface="Times New Roman" panose="02020603050405020304" pitchFamily="18" charset="0"/>
              </a:rPr>
              <a:t>Ahlak:</a:t>
            </a:r>
            <a:r>
              <a:rPr lang="tr-TR" altLang="zh-CN" sz="3400">
                <a:latin typeface="Calibri" panose="020F0502020204030204" pitchFamily="34" charset="0"/>
                <a:cs typeface="Times New Roman" panose="02020603050405020304" pitchFamily="18" charset="0"/>
              </a:rPr>
              <a:t> Bir toplum içinde kişilerin benimsedikleri, kendilerini uymak zorunda hissettikler davranış biçimleri ve kurallar olarak tanımlanabilir.</a:t>
            </a:r>
            <a:r>
              <a:rPr lang="tr-TR" altLang="tr-TR" sz="3400">
                <a:latin typeface="Calibri" panose="020F0502020204030204" pitchFamily="34" charset="0"/>
                <a:cs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Slayt Numarası Yer Tutucusu">
            <a:extLst>
              <a:ext uri="{FF2B5EF4-FFF2-40B4-BE49-F238E27FC236}">
                <a16:creationId xmlns:a16="http://schemas.microsoft.com/office/drawing/2014/main" id="{BF15721E-A963-43A3-A55C-C8D3FB408C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2F169B-0D75-4D1E-9108-A49B116D57FB}" type="slidenum">
              <a:rPr lang="tr-TR" altLang="tr-TR" sz="1400" smtClean="0"/>
              <a:pPr>
                <a:spcBef>
                  <a:spcPct val="0"/>
                </a:spcBef>
                <a:buFontTx/>
                <a:buNone/>
              </a:pPr>
              <a:t>13</a:t>
            </a:fld>
            <a:endParaRPr lang="tr-TR" altLang="tr-TR" sz="1400"/>
          </a:p>
        </p:txBody>
      </p:sp>
      <p:sp>
        <p:nvSpPr>
          <p:cNvPr id="18435" name="Rectangle 2">
            <a:extLst>
              <a:ext uri="{FF2B5EF4-FFF2-40B4-BE49-F238E27FC236}">
                <a16:creationId xmlns:a16="http://schemas.microsoft.com/office/drawing/2014/main" id="{3B75C17E-1BBD-4331-9070-3C9698CF83E8}"/>
              </a:ext>
            </a:extLst>
          </p:cNvPr>
          <p:cNvSpPr>
            <a:spLocks noGrp="1" noChangeArrowheads="1"/>
          </p:cNvSpPr>
          <p:nvPr>
            <p:ph type="title"/>
          </p:nvPr>
        </p:nvSpPr>
        <p:spPr>
          <a:xfrm>
            <a:off x="457200" y="274638"/>
            <a:ext cx="8229600" cy="679450"/>
          </a:xfrm>
        </p:spPr>
        <p:txBody>
          <a:bodyPr/>
          <a:lstStyle/>
          <a:p>
            <a:pPr eaLnBrk="1" hangingPunct="1"/>
            <a:endParaRPr lang="tr-TR" altLang="tr-TR" sz="3600" b="1">
              <a:latin typeface="Times New Roman" panose="02020603050405020304" pitchFamily="18" charset="0"/>
              <a:cs typeface="Times New Roman" panose="02020603050405020304" pitchFamily="18" charset="0"/>
            </a:endParaRPr>
          </a:p>
        </p:txBody>
      </p:sp>
      <p:sp>
        <p:nvSpPr>
          <p:cNvPr id="18436" name="Rectangle 3">
            <a:extLst>
              <a:ext uri="{FF2B5EF4-FFF2-40B4-BE49-F238E27FC236}">
                <a16:creationId xmlns:a16="http://schemas.microsoft.com/office/drawing/2014/main" id="{03C80A96-42A3-4265-B3E3-8AA276B984EC}"/>
              </a:ext>
            </a:extLst>
          </p:cNvPr>
          <p:cNvSpPr>
            <a:spLocks noGrp="1" noChangeArrowheads="1"/>
          </p:cNvSpPr>
          <p:nvPr>
            <p:ph type="body" idx="1"/>
          </p:nvPr>
        </p:nvSpPr>
        <p:spPr>
          <a:xfrm>
            <a:off x="301625" y="1600200"/>
            <a:ext cx="8540750" cy="3886200"/>
          </a:xfrm>
        </p:spPr>
        <p:txBody>
          <a:bodyPr/>
          <a:lstStyle/>
          <a:p>
            <a:pPr eaLnBrk="1" hangingPunct="1"/>
            <a:r>
              <a:rPr lang="tr-TR" altLang="zh-CN" b="1">
                <a:solidFill>
                  <a:srgbClr val="FF0000"/>
                </a:solidFill>
                <a:latin typeface="Calibri" panose="020F0502020204030204" pitchFamily="34" charset="0"/>
                <a:cs typeface="Times New Roman" panose="02020603050405020304" pitchFamily="18" charset="0"/>
              </a:rPr>
              <a:t>Etik</a:t>
            </a:r>
            <a:r>
              <a:rPr lang="tr-TR" altLang="zh-CN" b="1">
                <a:latin typeface="Calibri" panose="020F0502020204030204" pitchFamily="34" charset="0"/>
                <a:cs typeface="Times New Roman" panose="02020603050405020304" pitchFamily="18" charset="0"/>
              </a:rPr>
              <a:t>, ahlak felsefesi</a:t>
            </a:r>
            <a:r>
              <a:rPr lang="tr-TR" altLang="zh-CN">
                <a:latin typeface="Calibri" panose="020F0502020204030204" pitchFamily="34" charset="0"/>
                <a:cs typeface="Times New Roman" panose="02020603050405020304" pitchFamily="18" charset="0"/>
              </a:rPr>
              <a:t> olarak ta tanımlanmakta olup bu anlamda ; ahlakın temellerin</a:t>
            </a:r>
            <a:r>
              <a:rPr lang="tr-TR" altLang="zh-CN">
                <a:cs typeface="Times New Roman" panose="02020603050405020304" pitchFamily="18" charset="0"/>
              </a:rPr>
              <a:t>i</a:t>
            </a:r>
            <a:r>
              <a:rPr lang="tr-TR" altLang="zh-CN">
                <a:latin typeface="Calibri" panose="020F0502020204030204" pitchFamily="34" charset="0"/>
                <a:cs typeface="Times New Roman" panose="02020603050405020304" pitchFamily="18" charset="0"/>
              </a:rPr>
              <a:t> inceleyen </a:t>
            </a:r>
            <a:r>
              <a:rPr lang="tr-TR" altLang="zh-CN" b="1">
                <a:latin typeface="Calibri" panose="020F0502020204030204" pitchFamily="34" charset="0"/>
                <a:cs typeface="Times New Roman" panose="02020603050405020304" pitchFamily="18" charset="0"/>
              </a:rPr>
              <a:t>bir felsefe disiplinidir.</a:t>
            </a:r>
            <a:endParaRPr lang="tr-TR" altLang="zh-CN">
              <a:latin typeface="Calibri" panose="020F0502020204030204" pitchFamily="34" charset="0"/>
              <a:cs typeface="Times New Roman" panose="02020603050405020304" pitchFamily="18" charset="0"/>
            </a:endParaRPr>
          </a:p>
          <a:p>
            <a:pPr eaLnBrk="1" hangingPunct="1"/>
            <a:r>
              <a:rPr lang="tr-TR" altLang="zh-CN" b="1">
                <a:solidFill>
                  <a:srgbClr val="FF0000"/>
                </a:solidFill>
                <a:latin typeface="Calibri" panose="020F0502020204030204" pitchFamily="34" charset="0"/>
                <a:cs typeface="Times New Roman" panose="02020603050405020304" pitchFamily="18" charset="0"/>
              </a:rPr>
              <a:t>Ahlak</a:t>
            </a:r>
            <a:r>
              <a:rPr lang="tr-TR" altLang="zh-CN">
                <a:latin typeface="Calibri" panose="020F0502020204030204" pitchFamily="34" charset="0"/>
                <a:cs typeface="Times New Roman" panose="02020603050405020304" pitchFamily="18" charset="0"/>
              </a:rPr>
              <a:t>  tarihsel olarak yaşanan bir şey olmasına karşılık </a:t>
            </a:r>
            <a:r>
              <a:rPr lang="tr-TR" altLang="zh-CN" b="1">
                <a:latin typeface="Calibri" panose="020F0502020204030204" pitchFamily="34" charset="0"/>
                <a:cs typeface="Times New Roman" panose="02020603050405020304" pitchFamily="18" charset="0"/>
              </a:rPr>
              <a:t>etik</a:t>
            </a:r>
            <a:r>
              <a:rPr lang="tr-TR" altLang="zh-CN">
                <a:latin typeface="Calibri" panose="020F0502020204030204" pitchFamily="34" charset="0"/>
                <a:cs typeface="Times New Roman" panose="02020603050405020304" pitchFamily="18" charset="0"/>
              </a:rPr>
              <a:t>, bu ahlaki değerlerin kendisine yönelik bir araştırmadır.</a:t>
            </a:r>
            <a:endParaRPr lang="tr-TR" altLang="tr-TR">
              <a:latin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F2B365A-5471-4BC8-8A43-EACB63730FB8}"/>
              </a:ext>
            </a:extLst>
          </p:cNvPr>
          <p:cNvSpPr>
            <a:spLocks noGrp="1" noChangeArrowheads="1"/>
          </p:cNvSpPr>
          <p:nvPr>
            <p:ph type="title"/>
          </p:nvPr>
        </p:nvSpPr>
        <p:spPr>
          <a:xfrm>
            <a:off x="381000" y="304800"/>
            <a:ext cx="8229600" cy="1143000"/>
          </a:xfrm>
          <a:ln>
            <a:miter lim="800000"/>
            <a:headEnd/>
            <a:tailEnd/>
          </a:ln>
          <a:extLst/>
        </p:spPr>
        <p:txBody>
          <a:bodyPr>
            <a:scene3d>
              <a:camera prst="orthographicFront"/>
              <a:lightRig rig="soft" dir="t"/>
            </a:scene3d>
            <a:sp3d prstMaterial="softEdge">
              <a:bevelT w="25400" h="25400"/>
            </a:sp3d>
          </a:bodyPr>
          <a:lstStyle/>
          <a:p>
            <a:pPr>
              <a:defRPr/>
            </a:pPr>
            <a:r>
              <a:rPr lang="tr-TR" sz="3600" dirty="0">
                <a:solidFill>
                  <a:schemeClr val="tx1"/>
                </a:solidFill>
              </a:rPr>
              <a:t>Etiğin Unsurları</a:t>
            </a:r>
            <a:r>
              <a:rPr lang="tr-TR" sz="4000" dirty="0">
                <a:solidFill>
                  <a:srgbClr val="FF0000"/>
                </a:solidFill>
              </a:rPr>
              <a:t>: </a:t>
            </a:r>
            <a:r>
              <a:rPr lang="tr-TR" dirty="0">
                <a:solidFill>
                  <a:srgbClr val="FF0000"/>
                </a:solidFill>
              </a:rPr>
              <a:t>Vicdan</a:t>
            </a:r>
          </a:p>
        </p:txBody>
      </p:sp>
      <p:sp>
        <p:nvSpPr>
          <p:cNvPr id="19459" name="Rectangle 3">
            <a:extLst>
              <a:ext uri="{FF2B5EF4-FFF2-40B4-BE49-F238E27FC236}">
                <a16:creationId xmlns:a16="http://schemas.microsoft.com/office/drawing/2014/main" id="{925A8D5E-6B15-4C39-89AF-DA8169497BD2}"/>
              </a:ext>
            </a:extLst>
          </p:cNvPr>
          <p:cNvSpPr>
            <a:spLocks noGrp="1" noChangeArrowheads="1"/>
          </p:cNvSpPr>
          <p:nvPr>
            <p:ph type="body" idx="1"/>
          </p:nvPr>
        </p:nvSpPr>
        <p:spPr/>
        <p:txBody>
          <a:bodyPr/>
          <a:lstStyle/>
          <a:p>
            <a:pPr>
              <a:lnSpc>
                <a:spcPct val="90000"/>
              </a:lnSpc>
            </a:pPr>
            <a:r>
              <a:rPr lang="tr-TR" altLang="tr-TR">
                <a:ea typeface="ＭＳ Ｐゴシック" panose="020B0600070205080204" pitchFamily="34" charset="-128"/>
              </a:rPr>
              <a:t>Vicdan, kişinin kendi kendini yargılama yeteneğini kullanması sonucu, niyet ve eylemlerinin doğru olduğunun bilincine varmasını sağlayan ahlaki yetenektir. </a:t>
            </a:r>
          </a:p>
          <a:p>
            <a:pPr>
              <a:lnSpc>
                <a:spcPct val="90000"/>
              </a:lnSpc>
            </a:pPr>
            <a:r>
              <a:rPr lang="tr-TR" altLang="tr-TR">
                <a:ea typeface="ＭＳ Ｐゴシック" panose="020B0600070205080204" pitchFamily="34" charset="-128"/>
              </a:rPr>
              <a:t>Vicdan, kişinin duygusal ve düşünsel güçleri arasında bir çeşit yargısal denge sağlayan manevi bir öğe olarak, insan kişiliğinin gelişmesine paralel olarak güçlenmektedir.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2">
            <a:extLst>
              <a:ext uri="{FF2B5EF4-FFF2-40B4-BE49-F238E27FC236}">
                <a16:creationId xmlns:a16="http://schemas.microsoft.com/office/drawing/2014/main" id="{5AE896E7-0FA3-4440-A399-F5EE0FB6CB73}"/>
              </a:ext>
            </a:extLst>
          </p:cNvPr>
          <p:cNvSpPr>
            <a:spLocks noGrp="1"/>
          </p:cNvSpPr>
          <p:nvPr>
            <p:ph type="title"/>
          </p:nvPr>
        </p:nvSpPr>
        <p:spPr>
          <a:xfrm>
            <a:off x="457200" y="274638"/>
            <a:ext cx="7620000" cy="1498600"/>
          </a:xfrm>
        </p:spPr>
        <p:txBody>
          <a:bodyPr/>
          <a:lstStyle/>
          <a:p>
            <a:br>
              <a:rPr lang="tr-TR" altLang="tr-TR" sz="2800">
                <a:solidFill>
                  <a:srgbClr val="000000"/>
                </a:solidFill>
                <a:latin typeface="Times New Roman" panose="02020603050405020304" pitchFamily="18" charset="0"/>
                <a:cs typeface="Times New Roman" panose="02020603050405020304" pitchFamily="18" charset="0"/>
              </a:rPr>
            </a:br>
            <a:br>
              <a:rPr lang="tr-TR" altLang="tr-TR" sz="2800">
                <a:solidFill>
                  <a:srgbClr val="000000"/>
                </a:solidFill>
                <a:latin typeface="Times New Roman" panose="02020603050405020304" pitchFamily="18" charset="0"/>
                <a:cs typeface="Times New Roman" panose="02020603050405020304" pitchFamily="18" charset="0"/>
              </a:rPr>
            </a:br>
            <a:br>
              <a:rPr lang="tr-TR" altLang="tr-TR" sz="2800">
                <a:solidFill>
                  <a:srgbClr val="000000"/>
                </a:solidFill>
                <a:latin typeface="Times New Roman" panose="02020603050405020304" pitchFamily="18" charset="0"/>
                <a:cs typeface="Times New Roman" panose="02020603050405020304" pitchFamily="18" charset="0"/>
              </a:rPr>
            </a:br>
            <a:r>
              <a:rPr lang="tr-TR" altLang="tr-TR" sz="2800">
                <a:solidFill>
                  <a:srgbClr val="000000"/>
                </a:solidFill>
                <a:latin typeface="Times New Roman" panose="02020603050405020304" pitchFamily="18" charset="0"/>
                <a:cs typeface="Times New Roman" panose="02020603050405020304" pitchFamily="18" charset="0"/>
              </a:rPr>
              <a:t>KİŞİSEL ETİK</a:t>
            </a:r>
            <a:br>
              <a:rPr lang="tr-TR" altLang="tr-TR" sz="2800">
                <a:solidFill>
                  <a:srgbClr val="000000"/>
                </a:solidFill>
                <a:latin typeface="Times New Roman" panose="02020603050405020304" pitchFamily="18" charset="0"/>
                <a:cs typeface="Times New Roman" panose="02020603050405020304" pitchFamily="18" charset="0"/>
              </a:rPr>
            </a:br>
            <a:r>
              <a:rPr lang="tr-TR" altLang="tr-TR" sz="2800">
                <a:solidFill>
                  <a:srgbClr val="000000"/>
                </a:solidFill>
                <a:latin typeface="Times New Roman" panose="02020603050405020304" pitchFamily="18" charset="0"/>
                <a:cs typeface="Times New Roman" panose="02020603050405020304" pitchFamily="18" charset="0"/>
              </a:rPr>
              <a:t>(Vicdan Etiği)</a:t>
            </a:r>
            <a:br>
              <a:rPr lang="tr-TR" altLang="tr-TR" sz="2800">
                <a:solidFill>
                  <a:srgbClr val="000000"/>
                </a:solidFill>
                <a:latin typeface="Times New Roman" panose="02020603050405020304" pitchFamily="18" charset="0"/>
                <a:cs typeface="Times New Roman" panose="02020603050405020304" pitchFamily="18" charset="0"/>
              </a:rPr>
            </a:br>
            <a:r>
              <a:rPr lang="tr-TR" altLang="tr-TR" sz="2800">
                <a:solidFill>
                  <a:srgbClr val="000000"/>
                </a:solidFill>
                <a:latin typeface="Times New Roman" panose="02020603050405020304" pitchFamily="18" charset="0"/>
                <a:cs typeface="Times New Roman" panose="02020603050405020304" pitchFamily="18" charset="0"/>
              </a:rPr>
              <a:t>Martin Buber (1878-1965)</a:t>
            </a:r>
            <a:br>
              <a:rPr lang="en-US" altLang="tr-TR" sz="2800">
                <a:solidFill>
                  <a:srgbClr val="000000"/>
                </a:solidFill>
                <a:latin typeface="Times New Roman" panose="02020603050405020304" pitchFamily="18" charset="0"/>
                <a:cs typeface="Times New Roman" panose="02020603050405020304" pitchFamily="18" charset="0"/>
              </a:rPr>
            </a:br>
            <a:br>
              <a:rPr lang="tr-TR" altLang="tr-TR" sz="2800">
                <a:solidFill>
                  <a:srgbClr val="000000"/>
                </a:solidFill>
                <a:latin typeface="Times New Roman" panose="02020603050405020304" pitchFamily="18" charset="0"/>
                <a:cs typeface="Times New Roman" panose="02020603050405020304" pitchFamily="18" charset="0"/>
              </a:rPr>
            </a:br>
            <a:endParaRPr lang="tr-TR" altLang="tr-TR"/>
          </a:p>
        </p:txBody>
      </p:sp>
      <p:sp>
        <p:nvSpPr>
          <p:cNvPr id="20483" name="Slayt Numarası Yer Tutucusu 1">
            <a:extLst>
              <a:ext uri="{FF2B5EF4-FFF2-40B4-BE49-F238E27FC236}">
                <a16:creationId xmlns:a16="http://schemas.microsoft.com/office/drawing/2014/main" id="{EFC06BA6-04D5-4FE2-BA32-6D4A18F0FD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AA7303-5B18-479A-B82C-170C9A13E88D}" type="slidenum">
              <a:rPr lang="tr-TR" altLang="tr-TR" sz="1400" smtClean="0">
                <a:solidFill>
                  <a:srgbClr val="FFFFFF"/>
                </a:solidFill>
              </a:rPr>
              <a:pPr>
                <a:spcBef>
                  <a:spcPct val="0"/>
                </a:spcBef>
                <a:buFontTx/>
                <a:buNone/>
              </a:pPr>
              <a:t>15</a:t>
            </a:fld>
            <a:endParaRPr lang="tr-TR" altLang="tr-TR" sz="1400">
              <a:solidFill>
                <a:srgbClr val="FFFFFF"/>
              </a:solidFill>
            </a:endParaRPr>
          </a:p>
        </p:txBody>
      </p:sp>
      <p:pic>
        <p:nvPicPr>
          <p:cNvPr id="20484" name="Picture 2">
            <a:extLst>
              <a:ext uri="{FF2B5EF4-FFF2-40B4-BE49-F238E27FC236}">
                <a16:creationId xmlns:a16="http://schemas.microsoft.com/office/drawing/2014/main" id="{BFB9C601-6A86-46E8-A1AD-4904B5B70E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2276475"/>
            <a:ext cx="2792413" cy="3132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Dikdörtgen 4">
            <a:extLst>
              <a:ext uri="{FF2B5EF4-FFF2-40B4-BE49-F238E27FC236}">
                <a16:creationId xmlns:a16="http://schemas.microsoft.com/office/drawing/2014/main" id="{F44ECC89-DE74-46D3-AECF-260CBE3F467D}"/>
              </a:ext>
            </a:extLst>
          </p:cNvPr>
          <p:cNvSpPr>
            <a:spLocks noChangeArrowheads="1"/>
          </p:cNvSpPr>
          <p:nvPr/>
        </p:nvSpPr>
        <p:spPr bwMode="auto">
          <a:xfrm>
            <a:off x="3635375" y="2349500"/>
            <a:ext cx="4608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tr-TR" altLang="tr-TR" sz="2800">
                <a:solidFill>
                  <a:srgbClr val="000000"/>
                </a:solidFill>
                <a:latin typeface="Times New Roman" panose="02020603050405020304" pitchFamily="18" charset="0"/>
                <a:cs typeface="Times New Roman" panose="02020603050405020304" pitchFamily="18" charset="0"/>
              </a:rPr>
              <a:t>Bir eylemin ahlaki </a:t>
            </a:r>
          </a:p>
          <a:p>
            <a:pPr algn="just" eaLnBrk="1" hangingPunct="1">
              <a:spcBef>
                <a:spcPct val="0"/>
              </a:spcBef>
              <a:buFontTx/>
              <a:buNone/>
            </a:pPr>
            <a:r>
              <a:rPr lang="tr-TR" altLang="tr-TR" sz="2800">
                <a:solidFill>
                  <a:srgbClr val="000000"/>
                </a:solidFill>
                <a:latin typeface="Times New Roman" panose="02020603050405020304" pitchFamily="18" charset="0"/>
                <a:cs typeface="Times New Roman" panose="02020603050405020304" pitchFamily="18" charset="0"/>
              </a:rPr>
              <a:t>doğruluğu, kişinin </a:t>
            </a:r>
          </a:p>
          <a:p>
            <a:pPr algn="just" eaLnBrk="1" hangingPunct="1">
              <a:spcBef>
                <a:spcPct val="0"/>
              </a:spcBef>
              <a:buFontTx/>
              <a:buNone/>
            </a:pPr>
            <a:r>
              <a:rPr lang="tr-TR" altLang="tr-TR" sz="2800">
                <a:solidFill>
                  <a:srgbClr val="000000"/>
                </a:solidFill>
                <a:latin typeface="Times New Roman" panose="02020603050405020304" pitchFamily="18" charset="0"/>
                <a:cs typeface="Times New Roman" panose="02020603050405020304" pitchFamily="18" charset="0"/>
              </a:rPr>
              <a:t>vicdanı tarafından belirlenir.</a:t>
            </a:r>
            <a:endParaRPr lang="en-US" altLang="tr-TR"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4F848EA-2EE0-41F4-833A-85870EEAA4AF}"/>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a:defRPr/>
            </a:pPr>
            <a:r>
              <a:rPr lang="tr-TR" sz="4000" dirty="0"/>
              <a:t> </a:t>
            </a:r>
            <a:r>
              <a:rPr lang="tr-TR" dirty="0">
                <a:solidFill>
                  <a:srgbClr val="FF0000"/>
                </a:solidFill>
              </a:rPr>
              <a:t>İyi niyet </a:t>
            </a:r>
          </a:p>
        </p:txBody>
      </p:sp>
      <p:sp>
        <p:nvSpPr>
          <p:cNvPr id="31747" name="Rectangle 3">
            <a:extLst>
              <a:ext uri="{FF2B5EF4-FFF2-40B4-BE49-F238E27FC236}">
                <a16:creationId xmlns:a16="http://schemas.microsoft.com/office/drawing/2014/main" id="{43014307-6B78-4D00-BF2C-822B39DC55A9}"/>
              </a:ext>
            </a:extLst>
          </p:cNvPr>
          <p:cNvSpPr>
            <a:spLocks noGrp="1" noChangeArrowheads="1"/>
          </p:cNvSpPr>
          <p:nvPr>
            <p:ph type="body" idx="1"/>
          </p:nvPr>
        </p:nvSpPr>
        <p:spPr>
          <a:xfrm>
            <a:off x="457200" y="1143000"/>
            <a:ext cx="8229600" cy="5486400"/>
          </a:xfrm>
        </p:spPr>
        <p:txBody>
          <a:bodyPr/>
          <a:lstStyle/>
          <a:p>
            <a:pPr>
              <a:lnSpc>
                <a:spcPct val="90000"/>
              </a:lnSpc>
              <a:defRPr/>
            </a:pPr>
            <a:r>
              <a:rPr lang="tr-TR" altLang="tr-TR" dirty="0">
                <a:ea typeface="ＭＳ Ｐゴシック" panose="020B0600070205080204" pitchFamily="34" charset="-128"/>
              </a:rPr>
              <a:t>İyi niyet, kişinin toplumsal ilişkiler ya da olaylar karşısında, ahlaki açıdan eylemlerine yön vermek üzere takındığı tavır veya benimsediği düşüncedir. </a:t>
            </a:r>
          </a:p>
          <a:p>
            <a:pPr>
              <a:lnSpc>
                <a:spcPct val="90000"/>
              </a:lnSpc>
              <a:defRPr/>
            </a:pPr>
            <a:endParaRPr lang="tr-TR" altLang="tr-TR" dirty="0">
              <a:ea typeface="ＭＳ Ｐゴシック" panose="020B0600070205080204" pitchFamily="34" charset="-128"/>
            </a:endParaRPr>
          </a:p>
          <a:p>
            <a:pPr marL="0" indent="0">
              <a:lnSpc>
                <a:spcPct val="90000"/>
              </a:lnSpc>
              <a:buFontTx/>
              <a:buNone/>
              <a:defRPr/>
            </a:pPr>
            <a:r>
              <a:rPr lang="tr-TR" altLang="tr-TR" sz="2800" dirty="0">
                <a:ea typeface="ＭＳ Ｐゴシック" panose="020B0600070205080204" pitchFamily="34" charset="-128"/>
              </a:rPr>
              <a:t>   İyi niyetin önceden fark edilememesi ve ancak eylemlerin sonucunda anlaşılabilmesi, ahlaki açıdan önemli bir sorunu ortaya çıkarmaktadır. Bu da, bir kişinin, başkalarını yanıltıcı ya da aldatıcı davranışlarda bulunarak, gerçek niyetini gizlemesi, yani sahtecilik veya güncel tabiriyle </a:t>
            </a:r>
            <a:r>
              <a:rPr lang="ja-JP" altLang="tr-TR" sz="2800" dirty="0">
                <a:ea typeface="ＭＳ Ｐゴシック" panose="020B0600070205080204" pitchFamily="34" charset="-128"/>
              </a:rPr>
              <a:t>“</a:t>
            </a:r>
            <a:r>
              <a:rPr lang="tr-TR" altLang="ja-JP" sz="2800" dirty="0" err="1">
                <a:ea typeface="ＭＳ Ｐゴシック" panose="020B0600070205080204" pitchFamily="34" charset="-128"/>
              </a:rPr>
              <a:t>takiyye</a:t>
            </a:r>
            <a:r>
              <a:rPr lang="ja-JP" altLang="tr-TR" sz="2800" dirty="0">
                <a:ea typeface="ＭＳ Ｐゴシック" panose="020B0600070205080204" pitchFamily="34" charset="-128"/>
              </a:rPr>
              <a:t>”</a:t>
            </a:r>
            <a:r>
              <a:rPr lang="tr-TR" altLang="ja-JP" sz="2800" dirty="0">
                <a:ea typeface="ＭＳ Ｐゴシック" panose="020B0600070205080204" pitchFamily="34" charset="-128"/>
              </a:rPr>
              <a:t> yapmasıdır.</a:t>
            </a:r>
            <a:endParaRPr lang="tr-TR" altLang="tr-TR" sz="2800"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675C613-D71C-4167-A391-E240F56F9C72}"/>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a:defRPr/>
            </a:pPr>
            <a:r>
              <a:rPr lang="tr-TR" dirty="0">
                <a:solidFill>
                  <a:srgbClr val="FF0000"/>
                </a:solidFill>
              </a:rPr>
              <a:t>Erdem</a:t>
            </a:r>
          </a:p>
        </p:txBody>
      </p:sp>
      <p:sp>
        <p:nvSpPr>
          <p:cNvPr id="32771" name="Rectangle 3">
            <a:extLst>
              <a:ext uri="{FF2B5EF4-FFF2-40B4-BE49-F238E27FC236}">
                <a16:creationId xmlns:a16="http://schemas.microsoft.com/office/drawing/2014/main" id="{022E15F2-4B64-490D-A9AA-B4CF5A411A3A}"/>
              </a:ext>
            </a:extLst>
          </p:cNvPr>
          <p:cNvSpPr>
            <a:spLocks noGrp="1" noChangeArrowheads="1"/>
          </p:cNvSpPr>
          <p:nvPr>
            <p:ph type="body" idx="1"/>
          </p:nvPr>
        </p:nvSpPr>
        <p:spPr>
          <a:xfrm>
            <a:off x="457200" y="2362200"/>
            <a:ext cx="8229600" cy="3763963"/>
          </a:xfrm>
        </p:spPr>
        <p:txBody>
          <a:bodyPr/>
          <a:lstStyle/>
          <a:p>
            <a:pPr>
              <a:defRPr/>
            </a:pPr>
            <a:r>
              <a:rPr lang="tr-TR" altLang="tr-TR" dirty="0">
                <a:ea typeface="ＭＳ Ｐゴシック" panose="020B0600070205080204" pitchFamily="34" charset="-128"/>
              </a:rPr>
              <a:t>Erdem (fazilet, hassa, meziyet), ahlaki eylem ve davranışların temelidir. </a:t>
            </a:r>
          </a:p>
          <a:p>
            <a:pPr marL="0" indent="0">
              <a:buFontTx/>
              <a:buNone/>
              <a:defRPr/>
            </a:pPr>
            <a:endParaRPr lang="tr-TR" altLang="tr-TR"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D56D8E1-2CE2-4F3C-ABBC-E792D03F4BA1}"/>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a:defRPr/>
            </a:pPr>
            <a:r>
              <a:rPr lang="tr-TR" dirty="0">
                <a:solidFill>
                  <a:srgbClr val="FF0000"/>
                </a:solidFill>
              </a:rPr>
              <a:t>Onur</a:t>
            </a:r>
          </a:p>
        </p:txBody>
      </p:sp>
      <p:sp>
        <p:nvSpPr>
          <p:cNvPr id="28675" name="Rectangle 3">
            <a:extLst>
              <a:ext uri="{FF2B5EF4-FFF2-40B4-BE49-F238E27FC236}">
                <a16:creationId xmlns:a16="http://schemas.microsoft.com/office/drawing/2014/main" id="{C08E1E70-2E48-41AF-BF69-E22132337569}"/>
              </a:ext>
            </a:extLst>
          </p:cNvPr>
          <p:cNvSpPr>
            <a:spLocks noGrp="1" noChangeArrowheads="1"/>
          </p:cNvSpPr>
          <p:nvPr>
            <p:ph type="body" idx="1"/>
          </p:nvPr>
        </p:nvSpPr>
        <p:spPr>
          <a:xfrm>
            <a:off x="457200" y="1371600"/>
            <a:ext cx="8229600" cy="4419600"/>
          </a:xfrm>
        </p:spPr>
        <p:txBody>
          <a:bodyPr/>
          <a:lstStyle/>
          <a:p>
            <a:pPr>
              <a:defRPr/>
            </a:pPr>
            <a:r>
              <a:rPr lang="tr-TR" altLang="tr-TR" dirty="0">
                <a:ea typeface="ＭＳ Ｐゴシック" panose="020B0600070205080204" pitchFamily="34" charset="-128"/>
              </a:rPr>
              <a:t>Onur, (şeref, namus ve haysiyet) insanın kendi kişiliğine karşı duyduğu saygınlık  ve ahlaki niteliklerinin çevresi ve toplum tarafından tanınmasıdır.</a:t>
            </a:r>
          </a:p>
          <a:p>
            <a:pPr marL="0" indent="0">
              <a:buFontTx/>
              <a:buNone/>
              <a:defRPr/>
            </a:pPr>
            <a:r>
              <a:rPr lang="tr-TR" altLang="tr-TR" dirty="0">
                <a:ea typeface="ＭＳ Ｐゴシック" panose="020B0600070205080204" pitchFamily="34" charset="-128"/>
              </a:rPr>
              <a:t> </a:t>
            </a:r>
          </a:p>
          <a:p>
            <a:pPr>
              <a:defRPr/>
            </a:pPr>
            <a:r>
              <a:rPr lang="tr-TR" altLang="tr-TR" sz="2800" dirty="0">
                <a:ea typeface="ＭＳ Ｐゴシック" panose="020B0600070205080204" pitchFamily="34" charset="-128"/>
              </a:rPr>
              <a:t>Bireysel onurun yanında, aile onurundan, devlet onurundan veya meslek onurundan da söz etmek mümkündür.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Slayt Numarası Yer Tutucusu">
            <a:extLst>
              <a:ext uri="{FF2B5EF4-FFF2-40B4-BE49-F238E27FC236}">
                <a16:creationId xmlns:a16="http://schemas.microsoft.com/office/drawing/2014/main" id="{BD77EC0A-9C56-43DE-AE68-162B7B125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DC8B17-B263-47B0-9E59-BDBD7C3BE68D}" type="slidenum">
              <a:rPr lang="tr-TR" altLang="tr-TR" sz="1400" smtClean="0"/>
              <a:pPr>
                <a:spcBef>
                  <a:spcPct val="0"/>
                </a:spcBef>
                <a:buFontTx/>
                <a:buNone/>
              </a:pPr>
              <a:t>19</a:t>
            </a:fld>
            <a:endParaRPr lang="tr-TR" altLang="tr-TR" sz="1400"/>
          </a:p>
        </p:txBody>
      </p:sp>
      <p:sp>
        <p:nvSpPr>
          <p:cNvPr id="24579" name="Rectangle 2">
            <a:extLst>
              <a:ext uri="{FF2B5EF4-FFF2-40B4-BE49-F238E27FC236}">
                <a16:creationId xmlns:a16="http://schemas.microsoft.com/office/drawing/2014/main" id="{FE3D32A0-DD18-4039-96FF-722F18928F1F}"/>
              </a:ext>
            </a:extLst>
          </p:cNvPr>
          <p:cNvSpPr>
            <a:spLocks noGrp="1" noChangeArrowheads="1"/>
          </p:cNvSpPr>
          <p:nvPr>
            <p:ph type="title"/>
          </p:nvPr>
        </p:nvSpPr>
        <p:spPr/>
        <p:txBody>
          <a:bodyPr/>
          <a:lstStyle/>
          <a:p>
            <a:pPr eaLnBrk="1" hangingPunct="1"/>
            <a:r>
              <a:rPr lang="tr-TR" altLang="tr-TR" sz="4000">
                <a:solidFill>
                  <a:srgbClr val="FF0000"/>
                </a:solidFill>
              </a:rPr>
              <a:t>YOZLAŞMA VE ETİK</a:t>
            </a:r>
          </a:p>
        </p:txBody>
      </p:sp>
      <p:sp>
        <p:nvSpPr>
          <p:cNvPr id="24580" name="Rectangle 3">
            <a:extLst>
              <a:ext uri="{FF2B5EF4-FFF2-40B4-BE49-F238E27FC236}">
                <a16:creationId xmlns:a16="http://schemas.microsoft.com/office/drawing/2014/main" id="{DB310237-A6E6-46A6-8481-E85346FB07DF}"/>
              </a:ext>
            </a:extLst>
          </p:cNvPr>
          <p:cNvSpPr>
            <a:spLocks noGrp="1" noChangeArrowheads="1"/>
          </p:cNvSpPr>
          <p:nvPr>
            <p:ph type="body" idx="1"/>
          </p:nvPr>
        </p:nvSpPr>
        <p:spPr>
          <a:xfrm>
            <a:off x="457200" y="1600200"/>
            <a:ext cx="8229600" cy="3962400"/>
          </a:xfrm>
        </p:spPr>
        <p:txBody>
          <a:bodyPr/>
          <a:lstStyle/>
          <a:p>
            <a:pPr eaLnBrk="1" hangingPunct="1">
              <a:buFontTx/>
              <a:buChar char="o"/>
            </a:pPr>
            <a:r>
              <a:rPr lang="tr-TR" altLang="tr-TR">
                <a:latin typeface="Calibri" panose="020F0502020204030204" pitchFamily="34" charset="0"/>
              </a:rPr>
              <a:t>Yozlaşma; yasalara ve hizmet standartlarına uymamanın yanında, etik ilkelere uymamayı da içeren bir kavramdır.</a:t>
            </a:r>
          </a:p>
          <a:p>
            <a:pPr eaLnBrk="1" hangingPunct="1">
              <a:buFontTx/>
              <a:buNone/>
            </a:pPr>
            <a:endParaRPr lang="tr-TR" altLang="tr-TR">
              <a:latin typeface="Calibri" panose="020F0502020204030204" pitchFamily="34" charset="0"/>
            </a:endParaRPr>
          </a:p>
          <a:p>
            <a:pPr eaLnBrk="1" hangingPunct="1">
              <a:buFontTx/>
              <a:buChar char="o"/>
            </a:pPr>
            <a:r>
              <a:rPr lang="tr-TR" altLang="tr-TR" sz="2800">
                <a:latin typeface="Calibri" panose="020F0502020204030204" pitchFamily="34" charset="0"/>
              </a:rPr>
              <a:t>Siyaset, yönetim ve yargı, hem kurum olarak hem de aktörler olarak çoğu ülkede güven kaybıyla karşı karşıya bulunmaktadır.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0B6982B2-6823-47DB-8C1A-EDE68D272A2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644900"/>
            <a:ext cx="9144000" cy="3213100"/>
          </a:xfrm>
          <a:noFill/>
        </p:spPr>
      </p:pic>
      <p:sp>
        <p:nvSpPr>
          <p:cNvPr id="2077" name="Rectangle 29">
            <a:extLst>
              <a:ext uri="{FF2B5EF4-FFF2-40B4-BE49-F238E27FC236}">
                <a16:creationId xmlns:a16="http://schemas.microsoft.com/office/drawing/2014/main" id="{501481B3-EB15-4AE2-B0C7-80658F40BDF9}"/>
              </a:ext>
            </a:extLst>
          </p:cNvPr>
          <p:cNvSpPr>
            <a:spLocks noGrp="1" noChangeArrowheads="1"/>
          </p:cNvSpPr>
          <p:nvPr>
            <p:ph type="title"/>
          </p:nvPr>
        </p:nvSpPr>
        <p:spPr>
          <a:xfrm>
            <a:off x="323850" y="152400"/>
            <a:ext cx="8064500" cy="46038"/>
          </a:xfrm>
          <a:effectLst>
            <a:outerShdw dist="45791" dir="2021404" algn="ctr" rotWithShape="0">
              <a:schemeClr val="bg2"/>
            </a:outerShdw>
          </a:effectLst>
        </p:spPr>
        <p:txBody>
          <a:bodyPr/>
          <a:lstStyle/>
          <a:p>
            <a:pPr eaLnBrk="1" hangingPunct="1">
              <a:defRPr/>
            </a:pPr>
            <a:endParaRPr lang="tr-TR" b="1" dirty="0">
              <a:solidFill>
                <a:srgbClr val="A11178"/>
              </a:solidFill>
              <a:effectLst>
                <a:outerShdw blurRad="38100" dist="38100" dir="2700000" algn="tl">
                  <a:srgbClr val="000000"/>
                </a:outerShdw>
              </a:effectLst>
            </a:endParaRPr>
          </a:p>
        </p:txBody>
      </p:sp>
      <p:sp>
        <p:nvSpPr>
          <p:cNvPr id="5124" name="Rectangle 9">
            <a:extLst>
              <a:ext uri="{FF2B5EF4-FFF2-40B4-BE49-F238E27FC236}">
                <a16:creationId xmlns:a16="http://schemas.microsoft.com/office/drawing/2014/main" id="{EDCA7454-EAEA-4C5E-8AF0-CC818274E22B}"/>
              </a:ext>
            </a:extLst>
          </p:cNvPr>
          <p:cNvSpPr>
            <a:spLocks noChangeArrowheads="1"/>
          </p:cNvSpPr>
          <p:nvPr/>
        </p:nvSpPr>
        <p:spPr bwMode="auto">
          <a:xfrm>
            <a:off x="323850" y="914400"/>
            <a:ext cx="8496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3600" b="1" i="1">
                <a:solidFill>
                  <a:srgbClr val="A11178"/>
                </a:solidFill>
              </a:rPr>
              <a:t>"Bir millet, zenginliğiyle değil, ahlak değeriyle ölçülür." </a:t>
            </a:r>
            <a:br>
              <a:rPr lang="tr-TR" altLang="tr-TR" sz="3600" b="1">
                <a:solidFill>
                  <a:srgbClr val="A11178"/>
                </a:solidFill>
              </a:rPr>
            </a:br>
            <a:br>
              <a:rPr lang="tr-TR" altLang="tr-TR" sz="2400" b="1">
                <a:solidFill>
                  <a:srgbClr val="A11178"/>
                </a:solidFill>
              </a:rPr>
            </a:br>
            <a:r>
              <a:rPr lang="tr-TR" altLang="tr-TR" sz="2400" b="1">
                <a:solidFill>
                  <a:srgbClr val="A11178"/>
                </a:solidFill>
              </a:rPr>
              <a:t>				Mustafa Kemal ATATÜRK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Slayt Numarası Yer Tutucusu">
            <a:extLst>
              <a:ext uri="{FF2B5EF4-FFF2-40B4-BE49-F238E27FC236}">
                <a16:creationId xmlns:a16="http://schemas.microsoft.com/office/drawing/2014/main" id="{910E3CE2-A751-4BEA-8BFE-F0D25A8B87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AC5FAD-ADA0-4E89-AD72-DC0A304392F9}" type="slidenum">
              <a:rPr lang="tr-TR" altLang="tr-TR" sz="1400" smtClean="0"/>
              <a:pPr>
                <a:spcBef>
                  <a:spcPct val="0"/>
                </a:spcBef>
                <a:buFontTx/>
                <a:buNone/>
              </a:pPr>
              <a:t>20</a:t>
            </a:fld>
            <a:endParaRPr lang="tr-TR" altLang="tr-TR" sz="1400"/>
          </a:p>
        </p:txBody>
      </p:sp>
      <p:sp>
        <p:nvSpPr>
          <p:cNvPr id="25603" name="Rectangle 2">
            <a:extLst>
              <a:ext uri="{FF2B5EF4-FFF2-40B4-BE49-F238E27FC236}">
                <a16:creationId xmlns:a16="http://schemas.microsoft.com/office/drawing/2014/main" id="{0F1F9EE5-719E-40BA-A1EE-50C23D562412}"/>
              </a:ext>
            </a:extLst>
          </p:cNvPr>
          <p:cNvSpPr>
            <a:spLocks noGrp="1" noChangeArrowheads="1"/>
          </p:cNvSpPr>
          <p:nvPr>
            <p:ph type="title"/>
          </p:nvPr>
        </p:nvSpPr>
        <p:spPr>
          <a:xfrm>
            <a:off x="914400" y="228600"/>
            <a:ext cx="8229600" cy="1143000"/>
          </a:xfrm>
        </p:spPr>
        <p:txBody>
          <a:bodyPr/>
          <a:lstStyle/>
          <a:p>
            <a:pPr eaLnBrk="1" hangingPunct="1"/>
            <a:r>
              <a:rPr lang="tr-TR" altLang="tr-TR" sz="4000">
                <a:solidFill>
                  <a:srgbClr val="FF0000"/>
                </a:solidFill>
              </a:rPr>
              <a:t>YÖNETİMDE YOZLAŞMA</a:t>
            </a:r>
          </a:p>
        </p:txBody>
      </p:sp>
      <p:sp>
        <p:nvSpPr>
          <p:cNvPr id="25604" name="Rectangle 3">
            <a:extLst>
              <a:ext uri="{FF2B5EF4-FFF2-40B4-BE49-F238E27FC236}">
                <a16:creationId xmlns:a16="http://schemas.microsoft.com/office/drawing/2014/main" id="{BF825B34-D582-43A4-BBD0-E886EC4D6796}"/>
              </a:ext>
            </a:extLst>
          </p:cNvPr>
          <p:cNvSpPr>
            <a:spLocks noGrp="1" noChangeArrowheads="1"/>
          </p:cNvSpPr>
          <p:nvPr>
            <p:ph type="body" idx="1"/>
          </p:nvPr>
        </p:nvSpPr>
        <p:spPr>
          <a:xfrm>
            <a:off x="457200" y="1447800"/>
            <a:ext cx="8229600" cy="4114800"/>
          </a:xfrm>
        </p:spPr>
        <p:txBody>
          <a:bodyPr/>
          <a:lstStyle/>
          <a:p>
            <a:pPr eaLnBrk="1" hangingPunct="1">
              <a:lnSpc>
                <a:spcPct val="80000"/>
              </a:lnSpc>
              <a:buFontTx/>
              <a:buChar char="o"/>
            </a:pPr>
            <a:r>
              <a:rPr lang="tr-TR" altLang="tr-TR" sz="2400">
                <a:latin typeface="Calibri" panose="020F0502020204030204" pitchFamily="34" charset="0"/>
              </a:rPr>
              <a:t>Yozlaşma (corruption),bozulma, çürüme, kötüleşme, lekelenme, aslından uzaklaşma, saflığını veya dürüstlüğünü kaybetme anlamındadır.</a:t>
            </a:r>
          </a:p>
          <a:p>
            <a:pPr eaLnBrk="1" hangingPunct="1">
              <a:lnSpc>
                <a:spcPct val="80000"/>
              </a:lnSpc>
              <a:buFontTx/>
              <a:buNone/>
            </a:pPr>
            <a:endParaRPr lang="tr-TR" altLang="tr-TR" sz="2400">
              <a:latin typeface="Calibri" panose="020F0502020204030204" pitchFamily="34" charset="0"/>
            </a:endParaRPr>
          </a:p>
          <a:p>
            <a:pPr eaLnBrk="1" hangingPunct="1">
              <a:lnSpc>
                <a:spcPct val="80000"/>
              </a:lnSpc>
              <a:buFontTx/>
              <a:buChar char="o"/>
            </a:pPr>
            <a:r>
              <a:rPr lang="tr-TR" altLang="tr-TR">
                <a:latin typeface="Calibri" panose="020F0502020204030204" pitchFamily="34" charset="0"/>
              </a:rPr>
              <a:t>Yönetimde yozlaşma; kamu görevlilerinin gerek kendi insiyatifleriyle gerekse hizmetten yararlananların teşvikiyle, özel çıkar veya belirli bir grubun çıkarı için kamusal gücü kullanarak ortaya koydukları her türlü etik ve hukuk dışı davranış ve yöntemdir.</a:t>
            </a:r>
          </a:p>
          <a:p>
            <a:pPr eaLnBrk="1" hangingPunct="1">
              <a:lnSpc>
                <a:spcPct val="80000"/>
              </a:lnSpc>
              <a:buFontTx/>
              <a:buNone/>
            </a:pPr>
            <a:endParaRPr lang="tr-TR" altLang="tr-TR" sz="240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Slayt Numarası Yer Tutucusu">
            <a:extLst>
              <a:ext uri="{FF2B5EF4-FFF2-40B4-BE49-F238E27FC236}">
                <a16:creationId xmlns:a16="http://schemas.microsoft.com/office/drawing/2014/main" id="{726CD61B-2D67-46A0-B545-5E9023D2E5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798EDB-082F-409D-A3A8-3E682B719BC8}" type="slidenum">
              <a:rPr lang="tr-TR" altLang="tr-TR" sz="1400" smtClean="0"/>
              <a:pPr>
                <a:spcBef>
                  <a:spcPct val="0"/>
                </a:spcBef>
                <a:buFontTx/>
                <a:buNone/>
              </a:pPr>
              <a:t>21</a:t>
            </a:fld>
            <a:endParaRPr lang="tr-TR" altLang="tr-TR" sz="1400"/>
          </a:p>
        </p:txBody>
      </p:sp>
      <p:sp>
        <p:nvSpPr>
          <p:cNvPr id="26627" name="Rectangle 2">
            <a:extLst>
              <a:ext uri="{FF2B5EF4-FFF2-40B4-BE49-F238E27FC236}">
                <a16:creationId xmlns:a16="http://schemas.microsoft.com/office/drawing/2014/main" id="{9CF5309C-247E-42D1-AF91-3A7273E7B769}"/>
              </a:ext>
            </a:extLst>
          </p:cNvPr>
          <p:cNvSpPr>
            <a:spLocks noGrp="1" noChangeArrowheads="1"/>
          </p:cNvSpPr>
          <p:nvPr>
            <p:ph type="title"/>
          </p:nvPr>
        </p:nvSpPr>
        <p:spPr/>
        <p:txBody>
          <a:bodyPr/>
          <a:lstStyle/>
          <a:p>
            <a:pPr eaLnBrk="1" hangingPunct="1"/>
            <a:r>
              <a:rPr lang="tr-TR" altLang="tr-TR" sz="4000">
                <a:solidFill>
                  <a:srgbClr val="FF0000"/>
                </a:solidFill>
              </a:rPr>
              <a:t>YÖNETSEL YOZLAŞMA BİÇİMLERİ</a:t>
            </a:r>
          </a:p>
        </p:txBody>
      </p:sp>
      <p:sp>
        <p:nvSpPr>
          <p:cNvPr id="31748" name="Rectangle 3">
            <a:extLst>
              <a:ext uri="{FF2B5EF4-FFF2-40B4-BE49-F238E27FC236}">
                <a16:creationId xmlns:a16="http://schemas.microsoft.com/office/drawing/2014/main" id="{7A2C2632-0F2E-4EEB-9D95-B707BC74330B}"/>
              </a:ext>
            </a:extLst>
          </p:cNvPr>
          <p:cNvSpPr>
            <a:spLocks noGrp="1" noChangeArrowheads="1"/>
          </p:cNvSpPr>
          <p:nvPr>
            <p:ph type="body" idx="1"/>
          </p:nvPr>
        </p:nvSpPr>
        <p:spPr>
          <a:xfrm>
            <a:off x="457200" y="1905000"/>
            <a:ext cx="8229600" cy="3352800"/>
          </a:xfrm>
        </p:spPr>
        <p:txBody>
          <a:bodyPr/>
          <a:lstStyle/>
          <a:p>
            <a:pPr eaLnBrk="1" hangingPunct="1">
              <a:lnSpc>
                <a:spcPct val="80000"/>
              </a:lnSpc>
              <a:buFontTx/>
              <a:buChar char="o"/>
              <a:defRPr/>
            </a:pPr>
            <a:r>
              <a:rPr lang="tr-TR" altLang="tr-TR" sz="2400" dirty="0">
                <a:latin typeface="Calibri" panose="020F0502020204030204" pitchFamily="34" charset="0"/>
              </a:rPr>
              <a:t>Adam kayırmacılığı</a:t>
            </a:r>
          </a:p>
          <a:p>
            <a:pPr eaLnBrk="1" hangingPunct="1">
              <a:lnSpc>
                <a:spcPct val="80000"/>
              </a:lnSpc>
              <a:buFont typeface="Wingdings" panose="05000000000000000000" pitchFamily="2" charset="2"/>
              <a:buAutoNum type="arabicPeriod"/>
              <a:defRPr/>
            </a:pPr>
            <a:r>
              <a:rPr lang="tr-TR" altLang="tr-TR" sz="2400" dirty="0">
                <a:latin typeface="Calibri" panose="020F0502020204030204" pitchFamily="34" charset="0"/>
              </a:rPr>
              <a:t> Akraba, eş-dost kayırmacılığı (Nepotizm), </a:t>
            </a:r>
            <a:r>
              <a:rPr lang="tr-TR" altLang="tr-TR" sz="2400" dirty="0" err="1">
                <a:latin typeface="Calibri" panose="020F0502020204030204" pitchFamily="34" charset="0"/>
              </a:rPr>
              <a:t>hemşehricilik</a:t>
            </a:r>
            <a:r>
              <a:rPr lang="tr-TR" altLang="tr-TR" sz="2400" dirty="0">
                <a:latin typeface="Calibri" panose="020F0502020204030204" pitchFamily="34" charset="0"/>
              </a:rPr>
              <a:t>,</a:t>
            </a:r>
          </a:p>
          <a:p>
            <a:pPr eaLnBrk="1" hangingPunct="1">
              <a:lnSpc>
                <a:spcPct val="80000"/>
              </a:lnSpc>
              <a:buFont typeface="Wingdings" panose="05000000000000000000" pitchFamily="2" charset="2"/>
              <a:buAutoNum type="arabicPeriod"/>
              <a:defRPr/>
            </a:pPr>
            <a:r>
              <a:rPr lang="tr-TR" altLang="tr-TR" sz="2400" dirty="0">
                <a:latin typeface="Calibri" panose="020F0502020204030204" pitchFamily="34" charset="0"/>
              </a:rPr>
              <a:t> Siyasal kayırmacılık (siyasal patronaj)</a:t>
            </a:r>
          </a:p>
          <a:p>
            <a:pPr eaLnBrk="1" hangingPunct="1">
              <a:lnSpc>
                <a:spcPct val="80000"/>
              </a:lnSpc>
              <a:buFontTx/>
              <a:buChar char="o"/>
              <a:defRPr/>
            </a:pPr>
            <a:r>
              <a:rPr lang="tr-TR" altLang="tr-TR" sz="2400" dirty="0">
                <a:latin typeface="Calibri" panose="020F0502020204030204" pitchFamily="34" charset="0"/>
              </a:rPr>
              <a:t>Hizmet kayırmacılığı</a:t>
            </a:r>
          </a:p>
          <a:p>
            <a:pPr eaLnBrk="1" hangingPunct="1">
              <a:lnSpc>
                <a:spcPct val="80000"/>
              </a:lnSpc>
              <a:buFontTx/>
              <a:buChar char="o"/>
              <a:defRPr/>
            </a:pPr>
            <a:r>
              <a:rPr lang="tr-TR" altLang="tr-TR" sz="2400" dirty="0">
                <a:latin typeface="Calibri" panose="020F0502020204030204" pitchFamily="34" charset="0"/>
              </a:rPr>
              <a:t>Lobicilik</a:t>
            </a:r>
          </a:p>
          <a:p>
            <a:pPr eaLnBrk="1" hangingPunct="1">
              <a:lnSpc>
                <a:spcPct val="80000"/>
              </a:lnSpc>
              <a:buFontTx/>
              <a:buChar char="o"/>
              <a:defRPr/>
            </a:pPr>
            <a:r>
              <a:rPr lang="tr-TR" altLang="tr-TR" sz="2400" dirty="0">
                <a:latin typeface="Calibri" panose="020F0502020204030204" pitchFamily="34" charset="0"/>
              </a:rPr>
              <a:t>İşlerin aracılar yoluyla yürütülmesi </a:t>
            </a:r>
          </a:p>
          <a:p>
            <a:pPr eaLnBrk="1" hangingPunct="1">
              <a:lnSpc>
                <a:spcPct val="80000"/>
              </a:lnSpc>
              <a:buFontTx/>
              <a:buChar char="o"/>
              <a:defRPr/>
            </a:pPr>
            <a:r>
              <a:rPr lang="tr-TR" altLang="tr-TR" sz="2400" dirty="0">
                <a:latin typeface="Calibri" panose="020F0502020204030204" pitchFamily="34" charset="0"/>
              </a:rPr>
              <a:t>Rant kollama </a:t>
            </a:r>
          </a:p>
          <a:p>
            <a:pPr eaLnBrk="1" hangingPunct="1">
              <a:lnSpc>
                <a:spcPct val="80000"/>
              </a:lnSpc>
              <a:buFontTx/>
              <a:buChar char="o"/>
              <a:defRPr/>
            </a:pPr>
            <a:r>
              <a:rPr lang="tr-TR" altLang="tr-TR" sz="2400" dirty="0">
                <a:latin typeface="Calibri" panose="020F0502020204030204" pitchFamily="34" charset="0"/>
              </a:rPr>
              <a:t>Rüşvet ve irtikap; zimmet ve ihtilas </a:t>
            </a:r>
          </a:p>
          <a:p>
            <a:pPr eaLnBrk="1" hangingPunct="1">
              <a:lnSpc>
                <a:spcPct val="80000"/>
              </a:lnSpc>
              <a:buFontTx/>
              <a:buChar char="o"/>
              <a:defRPr/>
            </a:pPr>
            <a:r>
              <a:rPr lang="tr-TR" altLang="tr-TR" sz="2400" dirty="0">
                <a:latin typeface="Calibri" panose="020F0502020204030204" pitchFamily="34" charset="0"/>
              </a:rPr>
              <a:t>Hediye alma</a:t>
            </a:r>
          </a:p>
          <a:p>
            <a:pPr marL="0" indent="0" eaLnBrk="1" hangingPunct="1">
              <a:lnSpc>
                <a:spcPct val="80000"/>
              </a:lnSpc>
              <a:buFontTx/>
              <a:buNone/>
              <a:defRPr/>
            </a:pPr>
            <a:endParaRPr lang="tr-TR" altLang="tr-TR" sz="2400" dirty="0">
              <a:latin typeface="Calibri" panose="020F0502020204030204" pitchFamily="34" charset="0"/>
            </a:endParaRPr>
          </a:p>
          <a:p>
            <a:pPr eaLnBrk="1" hangingPunct="1">
              <a:lnSpc>
                <a:spcPct val="80000"/>
              </a:lnSpc>
              <a:buFontTx/>
              <a:buChar char="o"/>
              <a:defRPr/>
            </a:pPr>
            <a:endParaRPr lang="tr-TR" altLang="tr-TR" sz="2000"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a:extLst>
              <a:ext uri="{FF2B5EF4-FFF2-40B4-BE49-F238E27FC236}">
                <a16:creationId xmlns:a16="http://schemas.microsoft.com/office/drawing/2014/main" id="{EFEB59DA-7A0B-46F9-9F8B-725A446640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3291F7-E48A-4504-9FE4-40FD08A07C1F}" type="slidenum">
              <a:rPr lang="tr-TR" altLang="tr-TR" sz="1400" smtClean="0"/>
              <a:pPr>
                <a:spcBef>
                  <a:spcPct val="0"/>
                </a:spcBef>
                <a:buFontTx/>
                <a:buNone/>
              </a:pPr>
              <a:t>22</a:t>
            </a:fld>
            <a:endParaRPr lang="tr-TR" altLang="tr-TR" sz="1400"/>
          </a:p>
        </p:txBody>
      </p:sp>
      <p:sp>
        <p:nvSpPr>
          <p:cNvPr id="27651" name="Rectangle 3">
            <a:extLst>
              <a:ext uri="{FF2B5EF4-FFF2-40B4-BE49-F238E27FC236}">
                <a16:creationId xmlns:a16="http://schemas.microsoft.com/office/drawing/2014/main" id="{6823846D-28DB-40BD-806B-6C94EACC008C}"/>
              </a:ext>
            </a:extLst>
          </p:cNvPr>
          <p:cNvSpPr>
            <a:spLocks noGrp="1" noChangeArrowheads="1"/>
          </p:cNvSpPr>
          <p:nvPr>
            <p:ph type="body" idx="4294967295"/>
          </p:nvPr>
        </p:nvSpPr>
        <p:spPr>
          <a:xfrm>
            <a:off x="457200" y="990600"/>
            <a:ext cx="8229600" cy="5135563"/>
          </a:xfrm>
        </p:spPr>
        <p:txBody>
          <a:bodyPr/>
          <a:lstStyle/>
          <a:p>
            <a:pPr marL="365125" indent="-255588" eaLnBrk="1" hangingPunct="1">
              <a:lnSpc>
                <a:spcPct val="90000"/>
              </a:lnSpc>
            </a:pPr>
            <a:r>
              <a:rPr lang="tr-TR" altLang="tr-TR" sz="2800">
                <a:latin typeface="Calibri" panose="020F0502020204030204" pitchFamily="34" charset="0"/>
              </a:rPr>
              <a:t>Y = (T+ T) – HV</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Y= Yolsuzluk</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T= Tekel Gücü</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T= Takdir Gücü</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HV= Hesap Verebilirlik</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Bu formüle göre yolsuzlukla mücadele için:</a:t>
            </a:r>
          </a:p>
          <a:p>
            <a:pPr marL="365125" indent="-255588" eaLnBrk="1" hangingPunct="1">
              <a:lnSpc>
                <a:spcPct val="90000"/>
              </a:lnSpc>
            </a:pPr>
            <a:r>
              <a:rPr lang="tr-TR" altLang="tr-TR" sz="2800">
                <a:latin typeface="Calibri" panose="020F0502020204030204" pitchFamily="34" charset="0"/>
              </a:rPr>
              <a:t>Tekel gücünün azaltılması </a:t>
            </a:r>
          </a:p>
          <a:p>
            <a:pPr marL="365125" indent="-255588" eaLnBrk="1" hangingPunct="1">
              <a:lnSpc>
                <a:spcPct val="90000"/>
              </a:lnSpc>
            </a:pPr>
            <a:r>
              <a:rPr lang="tr-TR" altLang="tr-TR" sz="2800">
                <a:latin typeface="Calibri" panose="020F0502020204030204" pitchFamily="34" charset="0"/>
              </a:rPr>
              <a:t>Takdir yetkisini kullanacakların etik oktanlarının yükseltilmesi </a:t>
            </a:r>
          </a:p>
          <a:p>
            <a:pPr marL="365125" indent="-255588" eaLnBrk="1" hangingPunct="1">
              <a:lnSpc>
                <a:spcPct val="90000"/>
              </a:lnSpc>
            </a:pPr>
            <a:r>
              <a:rPr lang="tr-TR" altLang="tr-TR" sz="2800">
                <a:latin typeface="Calibri" panose="020F0502020204030204" pitchFamily="34" charset="0"/>
              </a:rPr>
              <a:t>Karar vericilerin hesap verebilirliğinin artırılması</a:t>
            </a:r>
          </a:p>
          <a:p>
            <a:pPr marL="365125" indent="-255588" eaLnBrk="1" hangingPunct="1">
              <a:lnSpc>
                <a:spcPct val="90000"/>
              </a:lnSpc>
              <a:buFont typeface="Wingdings" panose="05000000000000000000" pitchFamily="2" charset="2"/>
              <a:buNone/>
            </a:pPr>
            <a:r>
              <a:rPr lang="tr-TR" altLang="tr-TR" sz="2800">
                <a:latin typeface="Calibri" panose="020F0502020204030204" pitchFamily="34" charset="0"/>
              </a:rPr>
              <a:t>gerekir.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Slayt Numarası Yer Tutucusu">
            <a:extLst>
              <a:ext uri="{FF2B5EF4-FFF2-40B4-BE49-F238E27FC236}">
                <a16:creationId xmlns:a16="http://schemas.microsoft.com/office/drawing/2014/main" id="{8D4A7884-9185-4BE5-B7A6-80A21A5F38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1624AB-C3AD-40D1-9466-079957ECF417}" type="slidenum">
              <a:rPr lang="tr-TR" altLang="tr-TR" sz="1400" smtClean="0"/>
              <a:pPr>
                <a:spcBef>
                  <a:spcPct val="0"/>
                </a:spcBef>
                <a:buFontTx/>
                <a:buNone/>
              </a:pPr>
              <a:t>23</a:t>
            </a:fld>
            <a:endParaRPr lang="tr-TR" altLang="tr-TR" sz="1400"/>
          </a:p>
        </p:txBody>
      </p:sp>
      <p:sp>
        <p:nvSpPr>
          <p:cNvPr id="28675" name="Rectangle 2">
            <a:extLst>
              <a:ext uri="{FF2B5EF4-FFF2-40B4-BE49-F238E27FC236}">
                <a16:creationId xmlns:a16="http://schemas.microsoft.com/office/drawing/2014/main" id="{94EE658B-2D26-4EFD-AC25-6267759722D2}"/>
              </a:ext>
            </a:extLst>
          </p:cNvPr>
          <p:cNvSpPr>
            <a:spLocks noGrp="1" noChangeArrowheads="1"/>
          </p:cNvSpPr>
          <p:nvPr>
            <p:ph type="title"/>
          </p:nvPr>
        </p:nvSpPr>
        <p:spPr/>
        <p:txBody>
          <a:bodyPr/>
          <a:lstStyle/>
          <a:p>
            <a:pPr eaLnBrk="1" hangingPunct="1"/>
            <a:r>
              <a:rPr lang="tr-TR" altLang="tr-TR" sz="4000">
                <a:solidFill>
                  <a:srgbClr val="FF0000"/>
                </a:solidFill>
              </a:rPr>
              <a:t>YOZLAŞMANIN SONUÇLARI</a:t>
            </a:r>
          </a:p>
        </p:txBody>
      </p:sp>
      <p:sp>
        <p:nvSpPr>
          <p:cNvPr id="28676" name="Rectangle 3">
            <a:extLst>
              <a:ext uri="{FF2B5EF4-FFF2-40B4-BE49-F238E27FC236}">
                <a16:creationId xmlns:a16="http://schemas.microsoft.com/office/drawing/2014/main" id="{47352D8B-9456-43B1-AD58-3D90E83D872D}"/>
              </a:ext>
            </a:extLst>
          </p:cNvPr>
          <p:cNvSpPr>
            <a:spLocks noGrp="1" noChangeArrowheads="1"/>
          </p:cNvSpPr>
          <p:nvPr>
            <p:ph type="body" idx="1"/>
          </p:nvPr>
        </p:nvSpPr>
        <p:spPr>
          <a:xfrm>
            <a:off x="457200" y="1600200"/>
            <a:ext cx="8229600" cy="3962400"/>
          </a:xfrm>
        </p:spPr>
        <p:txBody>
          <a:bodyPr/>
          <a:lstStyle/>
          <a:p>
            <a:pPr eaLnBrk="1" hangingPunct="1">
              <a:lnSpc>
                <a:spcPct val="80000"/>
              </a:lnSpc>
              <a:buFontTx/>
              <a:buChar char="o"/>
            </a:pPr>
            <a:r>
              <a:rPr lang="tr-TR" altLang="tr-TR">
                <a:latin typeface="Calibri" panose="020F0502020204030204" pitchFamily="34" charset="0"/>
              </a:rPr>
              <a:t>Yönetime karşı güven krizi yaşanır ve meşruiyet sorunu oluşur.</a:t>
            </a:r>
          </a:p>
          <a:p>
            <a:pPr eaLnBrk="1" hangingPunct="1">
              <a:lnSpc>
                <a:spcPct val="80000"/>
              </a:lnSpc>
              <a:buFontTx/>
              <a:buChar char="o"/>
            </a:pPr>
            <a:r>
              <a:rPr lang="tr-TR" altLang="tr-TR">
                <a:latin typeface="Calibri" panose="020F0502020204030204" pitchFamily="34" charset="0"/>
              </a:rPr>
              <a:t>İsraf, mali kriz, hizmetlerin pahalılaşması, gelir dağılımında bozulma artar.</a:t>
            </a:r>
          </a:p>
          <a:p>
            <a:pPr eaLnBrk="1" hangingPunct="1">
              <a:lnSpc>
                <a:spcPct val="80000"/>
              </a:lnSpc>
              <a:buFontTx/>
              <a:buChar char="o"/>
            </a:pPr>
            <a:r>
              <a:rPr lang="tr-TR" altLang="tr-TR">
                <a:latin typeface="Calibri" panose="020F0502020204030204" pitchFamily="34" charset="0"/>
              </a:rPr>
              <a:t>Kamu görevlilerinin liyakatsizleşir.</a:t>
            </a:r>
          </a:p>
          <a:p>
            <a:pPr eaLnBrk="1" hangingPunct="1">
              <a:lnSpc>
                <a:spcPct val="80000"/>
              </a:lnSpc>
              <a:buFontTx/>
              <a:buChar char="o"/>
            </a:pPr>
            <a:r>
              <a:rPr lang="tr-TR" altLang="tr-TR">
                <a:latin typeface="Calibri" panose="020F0502020204030204" pitchFamily="34" charset="0"/>
              </a:rPr>
              <a:t>Sosyal doku ile birlikte demokratik  ve hukuk devleti ilkeleri yara alır.</a:t>
            </a:r>
          </a:p>
          <a:p>
            <a:pPr eaLnBrk="1" hangingPunct="1">
              <a:lnSpc>
                <a:spcPct val="80000"/>
              </a:lnSpc>
              <a:buFontTx/>
              <a:buNone/>
            </a:pPr>
            <a:endParaRPr lang="tr-TR" altLang="tr-TR" sz="280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Slayt Numarası Yer Tutucusu">
            <a:extLst>
              <a:ext uri="{FF2B5EF4-FFF2-40B4-BE49-F238E27FC236}">
                <a16:creationId xmlns:a16="http://schemas.microsoft.com/office/drawing/2014/main" id="{17FDACB7-ED02-406C-8409-CDC60859A8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2A841B-33D7-49C4-BFDC-E88724332512}" type="slidenum">
              <a:rPr lang="tr-TR" altLang="tr-TR" sz="1400" smtClean="0"/>
              <a:pPr>
                <a:spcBef>
                  <a:spcPct val="0"/>
                </a:spcBef>
                <a:buFontTx/>
                <a:buNone/>
              </a:pPr>
              <a:t>24</a:t>
            </a:fld>
            <a:endParaRPr lang="tr-TR" altLang="tr-TR" sz="1400"/>
          </a:p>
        </p:txBody>
      </p:sp>
      <p:sp>
        <p:nvSpPr>
          <p:cNvPr id="29699" name="4 Slayt Numarası Yer Tutucusu">
            <a:extLst>
              <a:ext uri="{FF2B5EF4-FFF2-40B4-BE49-F238E27FC236}">
                <a16:creationId xmlns:a16="http://schemas.microsoft.com/office/drawing/2014/main" id="{338B2892-9716-44C1-B71B-47362DE6D54D}"/>
              </a:ext>
            </a:extLst>
          </p:cNvPr>
          <p:cNvSpPr txBox="1">
            <a:spLocks noGrp="1"/>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tr-TR" altLang="tr-TR" sz="1000">
              <a:latin typeface="Lucida Sans Unicode" panose="020B0602030504020204" pitchFamily="34" charset="0"/>
              <a:cs typeface="Arial" panose="020B0604020202020204" pitchFamily="34" charset="0"/>
            </a:endParaRPr>
          </a:p>
        </p:txBody>
      </p:sp>
      <p:sp>
        <p:nvSpPr>
          <p:cNvPr id="181250" name="Rectangle 2050">
            <a:extLst>
              <a:ext uri="{FF2B5EF4-FFF2-40B4-BE49-F238E27FC236}">
                <a16:creationId xmlns:a16="http://schemas.microsoft.com/office/drawing/2014/main" id="{294244CD-10D7-40CE-8FC0-A9B764A80321}"/>
              </a:ext>
            </a:extLst>
          </p:cNvPr>
          <p:cNvSpPr>
            <a:spLocks noGrp="1" noRot="1" noChangeArrowheads="1"/>
          </p:cNvSpPr>
          <p:nvPr>
            <p:ph type="title" idx="4294967295"/>
          </p:nvPr>
        </p:nvSpPr>
        <p:spPr>
          <a:xfrm>
            <a:off x="457200" y="0"/>
            <a:ext cx="8229601" cy="9144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tr-TR" sz="36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t>Etik  Altyapının Temel Unsurları</a:t>
            </a:r>
            <a:endParaRPr lang="en-US" sz="36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endParaRPr>
          </a:p>
        </p:txBody>
      </p:sp>
      <p:sp>
        <p:nvSpPr>
          <p:cNvPr id="29701" name="Rectangle 2051">
            <a:extLst>
              <a:ext uri="{FF2B5EF4-FFF2-40B4-BE49-F238E27FC236}">
                <a16:creationId xmlns:a16="http://schemas.microsoft.com/office/drawing/2014/main" id="{DC98EA3B-FF31-4547-B16D-AB598D072C5E}"/>
              </a:ext>
            </a:extLst>
          </p:cNvPr>
          <p:cNvSpPr>
            <a:spLocks noGrp="1" noChangeArrowheads="1"/>
          </p:cNvSpPr>
          <p:nvPr>
            <p:ph type="body" idx="4294967295"/>
          </p:nvPr>
        </p:nvSpPr>
        <p:spPr>
          <a:xfrm>
            <a:off x="228600" y="990600"/>
            <a:ext cx="8763000" cy="5562600"/>
          </a:xfrm>
        </p:spPr>
        <p:txBody>
          <a:bodyPr/>
          <a:lstStyle/>
          <a:p>
            <a:pPr marL="365125" indent="-255588" eaLnBrk="1" hangingPunct="1">
              <a:lnSpc>
                <a:spcPct val="80000"/>
              </a:lnSpc>
            </a:pPr>
            <a:r>
              <a:rPr lang="tr-TR" altLang="tr-TR" sz="2700" noProof="1">
                <a:latin typeface="Calibri" panose="020F0502020204030204" pitchFamily="34" charset="0"/>
              </a:rPr>
              <a:t>OECD’ye göre, etik altyapının 8 temel unsuru bulunmaktadır:</a:t>
            </a:r>
          </a:p>
          <a:p>
            <a:pPr marL="620713" lvl="1" indent="-228600" eaLnBrk="1" hangingPunct="1">
              <a:lnSpc>
                <a:spcPct val="80000"/>
              </a:lnSpc>
            </a:pPr>
            <a:r>
              <a:rPr lang="tr-TR" altLang="tr-TR" sz="2700" noProof="1">
                <a:latin typeface="Calibri" panose="020F0502020204030204" pitchFamily="34" charset="0"/>
              </a:rPr>
              <a:t>Etkili bir yasal çerçeve</a:t>
            </a:r>
          </a:p>
          <a:p>
            <a:pPr marL="620713" lvl="1" indent="-228600" eaLnBrk="1" hangingPunct="1">
              <a:lnSpc>
                <a:spcPct val="80000"/>
              </a:lnSpc>
            </a:pPr>
            <a:r>
              <a:rPr lang="tr-TR" altLang="tr-TR" sz="2700" noProof="1">
                <a:latin typeface="Calibri" panose="020F0502020204030204" pitchFamily="34" charset="0"/>
              </a:rPr>
              <a:t>Siyasal kararlılık</a:t>
            </a:r>
          </a:p>
          <a:p>
            <a:pPr marL="620713" lvl="1" indent="-228600" eaLnBrk="1" hangingPunct="1">
              <a:lnSpc>
                <a:spcPct val="80000"/>
              </a:lnSpc>
            </a:pPr>
            <a:r>
              <a:rPr lang="tr-TR" altLang="tr-TR" sz="2700" noProof="1">
                <a:latin typeface="Calibri" panose="020F0502020204030204" pitchFamily="34" charset="0"/>
              </a:rPr>
              <a:t>Etkili hesap verme mekanizmaları</a:t>
            </a:r>
          </a:p>
          <a:p>
            <a:pPr marL="620713" lvl="1" indent="-228600" eaLnBrk="1" hangingPunct="1">
              <a:lnSpc>
                <a:spcPct val="80000"/>
              </a:lnSpc>
            </a:pPr>
            <a:r>
              <a:rPr lang="tr-TR" altLang="tr-TR" sz="2700" noProof="1">
                <a:latin typeface="Calibri" panose="020F0502020204030204" pitchFamily="34" charset="0"/>
              </a:rPr>
              <a:t>Uygulanabilir davranış kuralları</a:t>
            </a:r>
          </a:p>
          <a:p>
            <a:pPr marL="620713" lvl="1" indent="-228600" eaLnBrk="1" hangingPunct="1">
              <a:lnSpc>
                <a:spcPct val="80000"/>
              </a:lnSpc>
            </a:pPr>
            <a:r>
              <a:rPr lang="tr-TR" altLang="tr-TR" sz="2700" noProof="1">
                <a:latin typeface="Calibri" panose="020F0502020204030204" pitchFamily="34" charset="0"/>
              </a:rPr>
              <a:t>Mesleki sosyalleşme mekanizmaları</a:t>
            </a:r>
          </a:p>
          <a:p>
            <a:pPr marL="620713" lvl="1" indent="-228600" eaLnBrk="1" hangingPunct="1">
              <a:lnSpc>
                <a:spcPct val="80000"/>
              </a:lnSpc>
            </a:pPr>
            <a:r>
              <a:rPr lang="tr-TR" altLang="tr-TR" sz="2700" noProof="1">
                <a:latin typeface="Calibri" panose="020F0502020204030204" pitchFamily="34" charset="0"/>
              </a:rPr>
              <a:t>Kamu yönetiminde uygun çalışma koşulları</a:t>
            </a:r>
          </a:p>
          <a:p>
            <a:pPr marL="620713" lvl="1" indent="-228600" eaLnBrk="1" hangingPunct="1">
              <a:lnSpc>
                <a:spcPct val="80000"/>
              </a:lnSpc>
            </a:pPr>
            <a:r>
              <a:rPr lang="tr-TR" altLang="tr-TR" sz="2700" noProof="1">
                <a:latin typeface="Calibri" panose="020F0502020204030204" pitchFamily="34" charset="0"/>
              </a:rPr>
              <a:t>Etik konusunda  koordinasyon sağlayan bir kuruluşun varlığı</a:t>
            </a:r>
          </a:p>
          <a:p>
            <a:pPr marL="620713" lvl="1" indent="-228600" eaLnBrk="1" hangingPunct="1">
              <a:lnSpc>
                <a:spcPct val="80000"/>
              </a:lnSpc>
            </a:pPr>
            <a:r>
              <a:rPr lang="tr-TR" altLang="tr-TR" sz="2700" noProof="1">
                <a:latin typeface="Calibri" panose="020F0502020204030204" pitchFamily="34" charset="0"/>
              </a:rPr>
              <a:t>Kamu görevlilerini denetleyen etkin bir sivil toplumun varlığı</a:t>
            </a:r>
          </a:p>
          <a:p>
            <a:pPr marL="365125" indent="-255588" eaLnBrk="1" hangingPunct="1">
              <a:lnSpc>
                <a:spcPct val="80000"/>
              </a:lnSpc>
              <a:buFontTx/>
              <a:buNone/>
            </a:pPr>
            <a:endParaRPr lang="tr-TR" altLang="tr-TR" sz="2700" noProof="1">
              <a:latin typeface="Calibri" panose="020F0502020204030204" pitchFamily="34" charset="0"/>
            </a:endParaRPr>
          </a:p>
          <a:p>
            <a:pPr marL="365125" indent="-255588" eaLnBrk="1" hangingPunct="1">
              <a:lnSpc>
                <a:spcPct val="80000"/>
              </a:lnSpc>
            </a:pPr>
            <a:endParaRPr lang="en-US" altLang="tr-TR" sz="2300"/>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Slayt Numarası Yer Tutucusu">
            <a:extLst>
              <a:ext uri="{FF2B5EF4-FFF2-40B4-BE49-F238E27FC236}">
                <a16:creationId xmlns:a16="http://schemas.microsoft.com/office/drawing/2014/main" id="{D611AF77-8E50-40F7-9BC7-266845A080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5489B2-1D16-40E0-83CC-CCE738149AC2}" type="slidenum">
              <a:rPr lang="tr-TR" altLang="tr-TR" sz="1400" smtClean="0"/>
              <a:pPr>
                <a:spcBef>
                  <a:spcPct val="0"/>
                </a:spcBef>
                <a:buFontTx/>
                <a:buNone/>
              </a:pPr>
              <a:t>25</a:t>
            </a:fld>
            <a:endParaRPr lang="tr-TR" altLang="tr-TR" sz="1400"/>
          </a:p>
        </p:txBody>
      </p:sp>
      <p:sp>
        <p:nvSpPr>
          <p:cNvPr id="168962" name="Rectangle 2">
            <a:extLst>
              <a:ext uri="{FF2B5EF4-FFF2-40B4-BE49-F238E27FC236}">
                <a16:creationId xmlns:a16="http://schemas.microsoft.com/office/drawing/2014/main" id="{78CA80E8-8099-432B-9B60-1E66C4DB0561}"/>
              </a:ext>
            </a:extLst>
          </p:cNvPr>
          <p:cNvSpPr>
            <a:spLocks noGrp="1" noRot="1" noChangeArrowheads="1"/>
          </p:cNvSpPr>
          <p:nvPr>
            <p:ph type="title" idx="4294967295"/>
          </p:nvPr>
        </p:nvSpPr>
        <p:spPr>
          <a:xfrm>
            <a:off x="457200" y="152400"/>
            <a:ext cx="8229601" cy="1020762"/>
          </a:xfrm>
          <a:ln>
            <a:miter lim="800000"/>
            <a:headEnd/>
            <a:tailEnd/>
          </a:ln>
          <a:extLst/>
        </p:spPr>
        <p:txBody>
          <a:bodyPr rtlCol="0">
            <a:noAutofit/>
            <a:scene3d>
              <a:camera prst="orthographicFront"/>
              <a:lightRig rig="soft" dir="t"/>
            </a:scene3d>
            <a:sp3d prstMaterial="softEdge">
              <a:bevelT w="25400" h="25400"/>
            </a:sp3d>
          </a:bodyPr>
          <a:lstStyle/>
          <a:p>
            <a:pPr algn="l" eaLnBrk="1" fontAlgn="auto" hangingPunct="1">
              <a:spcAft>
                <a:spcPts val="0"/>
              </a:spcAft>
              <a:defRPr/>
            </a:pPr>
            <a:r>
              <a:rPr lang="tr-TR" sz="32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t>Bağımsız Etik ve Yolsuzlukla Mücadele Birimleri</a:t>
            </a:r>
            <a:br>
              <a:rPr lang="tr-TR" sz="32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br>
            <a:r>
              <a:rPr lang="tr-TR" sz="32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t> Kurma İhtiyacı ve Kamu Görevlileri Etik Kurulu</a:t>
            </a:r>
            <a:endParaRPr lang="en-US" sz="32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endParaRPr>
          </a:p>
        </p:txBody>
      </p:sp>
      <p:sp>
        <p:nvSpPr>
          <p:cNvPr id="33796" name="Rectangle 3">
            <a:extLst>
              <a:ext uri="{FF2B5EF4-FFF2-40B4-BE49-F238E27FC236}">
                <a16:creationId xmlns:a16="http://schemas.microsoft.com/office/drawing/2014/main" id="{FDC770F9-7AD6-43E0-8AC0-0D3B1D817718}"/>
              </a:ext>
            </a:extLst>
          </p:cNvPr>
          <p:cNvSpPr>
            <a:spLocks noGrp="1" noChangeArrowheads="1"/>
          </p:cNvSpPr>
          <p:nvPr>
            <p:ph type="body" idx="4294967295"/>
          </p:nvPr>
        </p:nvSpPr>
        <p:spPr>
          <a:xfrm>
            <a:off x="228600" y="1219200"/>
            <a:ext cx="8763000" cy="5257800"/>
          </a:xfrm>
        </p:spPr>
        <p:txBody>
          <a:bodyPr/>
          <a:lstStyle/>
          <a:p>
            <a:pPr marL="109537" indent="0" algn="just" eaLnBrk="1" hangingPunct="1">
              <a:lnSpc>
                <a:spcPct val="80000"/>
              </a:lnSpc>
              <a:buFontTx/>
              <a:buNone/>
              <a:defRPr/>
            </a:pPr>
            <a:r>
              <a:rPr lang="tr-TR" altLang="tr-TR" noProof="1">
                <a:latin typeface="Calibri" panose="020F0502020204030204" pitchFamily="34" charset="0"/>
              </a:rPr>
              <a:t>Uluslararası düzeyde artan etik kaygılar karşısında gelişmiş ülkelerde etik davranış  standartları belirlemeye ve bunların uygulanmasını denetlemeye yönelik kurumlar ortaya çıkmıştır.</a:t>
            </a:r>
            <a:endParaRPr lang="tr-TR" altLang="tr-TR" sz="2900" noProof="1">
              <a:latin typeface="Calibri" panose="020F0502020204030204" pitchFamily="34" charset="0"/>
            </a:endParaRPr>
          </a:p>
          <a:p>
            <a:pPr marL="620713" lvl="1" indent="-228600" eaLnBrk="1" hangingPunct="1">
              <a:lnSpc>
                <a:spcPct val="80000"/>
              </a:lnSpc>
              <a:buFontTx/>
              <a:buNone/>
              <a:defRPr/>
            </a:pPr>
            <a:endParaRPr lang="tr-TR" altLang="tr-TR" sz="2500" dirty="0">
              <a:latin typeface="Calibri" panose="020F0502020204030204" pitchFamily="34" charset="0"/>
            </a:endParaRPr>
          </a:p>
          <a:p>
            <a:pPr marL="365125" indent="-255588" algn="just" eaLnBrk="1" hangingPunct="1">
              <a:lnSpc>
                <a:spcPct val="80000"/>
              </a:lnSpc>
              <a:defRPr/>
            </a:pPr>
            <a:r>
              <a:rPr lang="tr-TR" altLang="tr-TR" sz="3600" dirty="0">
                <a:latin typeface="Calibri" panose="020F0502020204030204" pitchFamily="34" charset="0"/>
              </a:rPr>
              <a:t>Türkiye’de de kamu görevlilerinin davranışlarını etik ilke ve standartlar açısından takip edecek özel bir kurum (</a:t>
            </a:r>
            <a:r>
              <a:rPr lang="tr-TR" altLang="tr-TR" sz="3600" b="1" dirty="0">
                <a:latin typeface="Calibri" panose="020F0502020204030204" pitchFamily="34" charset="0"/>
              </a:rPr>
              <a:t>Kamu</a:t>
            </a:r>
            <a:r>
              <a:rPr lang="tr-TR" altLang="tr-TR" sz="3600" dirty="0">
                <a:latin typeface="Calibri" panose="020F0502020204030204" pitchFamily="34" charset="0"/>
              </a:rPr>
              <a:t> </a:t>
            </a:r>
            <a:r>
              <a:rPr lang="tr-TR" altLang="tr-TR" sz="3600" b="1" dirty="0">
                <a:latin typeface="Calibri" panose="020F0502020204030204" pitchFamily="34" charset="0"/>
              </a:rPr>
              <a:t>Görevlileri Etik Kurulu</a:t>
            </a:r>
            <a:r>
              <a:rPr lang="tr-TR" altLang="tr-TR" sz="3600" dirty="0">
                <a:latin typeface="Calibri" panose="020F0502020204030204" pitchFamily="34" charset="0"/>
              </a:rPr>
              <a:t>) ancak 2004 yılında sınırlı bir görev alanı ve yetki ile kurulabilmiştir.</a:t>
            </a:r>
            <a:endParaRPr lang="tr-TR" altLang="tr-TR" sz="3600" noProof="1">
              <a:latin typeface="Calibri" panose="020F0502020204030204" pitchFamily="34" charset="0"/>
            </a:endParaRPr>
          </a:p>
          <a:p>
            <a:pPr marL="620713" lvl="1" indent="-228600" algn="just" eaLnBrk="1" hangingPunct="1">
              <a:lnSpc>
                <a:spcPct val="80000"/>
              </a:lnSpc>
              <a:defRPr/>
            </a:pPr>
            <a:endParaRPr lang="tr-TR" altLang="tr-TR" sz="3600" b="1" noProof="1"/>
          </a:p>
          <a:p>
            <a:pPr marL="620713" lvl="1" indent="-228600" algn="just" eaLnBrk="1" hangingPunct="1">
              <a:lnSpc>
                <a:spcPct val="80000"/>
              </a:lnSpc>
              <a:defRPr/>
            </a:pPr>
            <a:endParaRPr lang="tr-TR" altLang="tr-TR" sz="1900" b="1" noProof="1"/>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Slayt Numarası Yer Tutucusu">
            <a:extLst>
              <a:ext uri="{FF2B5EF4-FFF2-40B4-BE49-F238E27FC236}">
                <a16:creationId xmlns:a16="http://schemas.microsoft.com/office/drawing/2014/main" id="{120C7801-A2E7-429D-91EB-01FDF557CF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FD9FBF-FEA9-4EA6-B652-DD1F889A6CBA}" type="slidenum">
              <a:rPr lang="tr-TR" altLang="tr-TR" sz="1400" smtClean="0"/>
              <a:pPr>
                <a:spcBef>
                  <a:spcPct val="0"/>
                </a:spcBef>
                <a:buFontTx/>
                <a:buNone/>
              </a:pPr>
              <a:t>26</a:t>
            </a:fld>
            <a:endParaRPr lang="tr-TR" altLang="tr-TR" sz="1400"/>
          </a:p>
        </p:txBody>
      </p:sp>
      <p:sp>
        <p:nvSpPr>
          <p:cNvPr id="172034" name="Rectangle 2">
            <a:extLst>
              <a:ext uri="{FF2B5EF4-FFF2-40B4-BE49-F238E27FC236}">
                <a16:creationId xmlns:a16="http://schemas.microsoft.com/office/drawing/2014/main" id="{239FC1D4-2F4A-4261-A024-F5A6220BBC05}"/>
              </a:ext>
            </a:extLst>
          </p:cNvPr>
          <p:cNvSpPr>
            <a:spLocks noGrp="1" noRot="1" noChangeArrowheads="1"/>
          </p:cNvSpPr>
          <p:nvPr>
            <p:ph type="title" idx="4294967295"/>
          </p:nvPr>
        </p:nvSpPr>
        <p:spPr>
          <a:xfrm>
            <a:off x="493712" y="155575"/>
            <a:ext cx="8229601" cy="914400"/>
          </a:xfrm>
          <a:ln>
            <a:miter lim="800000"/>
            <a:headEnd/>
            <a:tailEnd/>
          </a:ln>
          <a:extLst/>
        </p:spPr>
        <p:txBody>
          <a:bodyPr rtlCol="0">
            <a:normAutofit/>
            <a:scene3d>
              <a:camera prst="orthographicFront"/>
              <a:lightRig rig="soft" dir="t"/>
            </a:scene3d>
            <a:sp3d prstMaterial="softEdge">
              <a:bevelT w="25400" h="25400"/>
            </a:sp3d>
          </a:bodyPr>
          <a:lstStyle/>
          <a:p>
            <a:pPr algn="l" eaLnBrk="1" fontAlgn="auto" hangingPunct="1">
              <a:spcAft>
                <a:spcPts val="0"/>
              </a:spcAft>
              <a:defRPr/>
            </a:pPr>
            <a:r>
              <a:rPr lang="tr-TR" sz="3600" b="1" kern="1200" dirty="0" err="1">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t>KGEK’nun</a:t>
            </a:r>
            <a:r>
              <a:rPr lang="tr-TR" sz="36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rPr>
              <a:t> Amacı ve Görevleri</a:t>
            </a:r>
            <a:endParaRPr lang="en-US" sz="3600" b="1" kern="1200" dirty="0">
              <a:solidFill>
                <a:srgbClr val="FF0000"/>
              </a:solidFill>
              <a:effectLst>
                <a:outerShdw blurRad="31750" dist="25400" dir="5400000" algn="tl" rotWithShape="0">
                  <a:srgbClr val="000000">
                    <a:alpha val="25000"/>
                  </a:srgbClr>
                </a:outerShdw>
              </a:effectLst>
              <a:latin typeface="Calibri" pitchFamily="34" charset="0"/>
              <a:cs typeface="Times New Roman" pitchFamily="18" charset="0"/>
            </a:endParaRPr>
          </a:p>
        </p:txBody>
      </p:sp>
      <p:sp>
        <p:nvSpPr>
          <p:cNvPr id="31748" name="Rectangle 3">
            <a:extLst>
              <a:ext uri="{FF2B5EF4-FFF2-40B4-BE49-F238E27FC236}">
                <a16:creationId xmlns:a16="http://schemas.microsoft.com/office/drawing/2014/main" id="{591D20B4-B6BC-4EFA-B8F5-0C2B1DDC49D6}"/>
              </a:ext>
            </a:extLst>
          </p:cNvPr>
          <p:cNvSpPr>
            <a:spLocks noGrp="1" noChangeArrowheads="1"/>
          </p:cNvSpPr>
          <p:nvPr>
            <p:ph type="body" idx="4294967295"/>
          </p:nvPr>
        </p:nvSpPr>
        <p:spPr>
          <a:xfrm>
            <a:off x="152400" y="914400"/>
            <a:ext cx="8763000" cy="5562600"/>
          </a:xfrm>
        </p:spPr>
        <p:txBody>
          <a:bodyPr/>
          <a:lstStyle/>
          <a:p>
            <a:pPr marL="365125" indent="-255588" algn="just" eaLnBrk="1" hangingPunct="1">
              <a:lnSpc>
                <a:spcPct val="60000"/>
              </a:lnSpc>
            </a:pPr>
            <a:endParaRPr lang="tr-TR" altLang="tr-TR" sz="2100" b="1"/>
          </a:p>
          <a:p>
            <a:pPr marL="365125" indent="-255588" algn="just" eaLnBrk="1" hangingPunct="1">
              <a:lnSpc>
                <a:spcPct val="60000"/>
              </a:lnSpc>
            </a:pPr>
            <a:r>
              <a:rPr lang="tr-TR" altLang="tr-TR" sz="2400">
                <a:latin typeface="Calibri" panose="020F0502020204030204" pitchFamily="34" charset="0"/>
              </a:rPr>
              <a:t>KGEK, </a:t>
            </a:r>
          </a:p>
          <a:p>
            <a:pPr marL="365125" indent="-255588" algn="just" eaLnBrk="1" hangingPunct="1">
              <a:lnSpc>
                <a:spcPct val="60000"/>
              </a:lnSpc>
            </a:pPr>
            <a:endParaRPr lang="tr-TR" altLang="tr-TR" sz="2400">
              <a:latin typeface="Calibri" panose="020F0502020204030204" pitchFamily="34" charset="0"/>
            </a:endParaRPr>
          </a:p>
          <a:p>
            <a:pPr marL="620713" lvl="1" indent="-228600" algn="just" eaLnBrk="1" hangingPunct="1"/>
            <a:r>
              <a:rPr lang="tr-TR" altLang="tr-TR" sz="2400">
                <a:latin typeface="Calibri" panose="020F0502020204030204" pitchFamily="34" charset="0"/>
              </a:rPr>
              <a:t>Kamu görevlilerinin uymaları gereken etik davranış ilkelerini belirlemek ve uygulamayı gözetmek, </a:t>
            </a:r>
          </a:p>
          <a:p>
            <a:pPr marL="620713" lvl="1" indent="-228600" algn="just" eaLnBrk="1" hangingPunct="1"/>
            <a:r>
              <a:rPr lang="tr-TR" altLang="tr-TR" sz="2400">
                <a:latin typeface="Calibri" panose="020F0502020204030204" pitchFamily="34" charset="0"/>
              </a:rPr>
              <a:t>Kamu yönetiminde etik kültürünü yerleştirmek üzere çalışmalar yapmak ve yaptırmak ve bu konuda yapılacak çalışmalara destek olmak,</a:t>
            </a:r>
          </a:p>
          <a:p>
            <a:pPr marL="365125" indent="-255588" algn="just" eaLnBrk="1" hangingPunct="1">
              <a:lnSpc>
                <a:spcPct val="60000"/>
              </a:lnSpc>
            </a:pPr>
            <a:endParaRPr lang="tr-TR" altLang="tr-TR" sz="2400" b="1"/>
          </a:p>
          <a:p>
            <a:pPr marL="620713" lvl="1" indent="-228600" algn="just" eaLnBrk="1" hangingPunct="1"/>
            <a:r>
              <a:rPr lang="tr-TR" altLang="tr-TR" sz="2400">
                <a:latin typeface="Calibri" panose="020F0502020204030204" pitchFamily="34" charset="0"/>
              </a:rPr>
              <a:t>Etik davranış ilkelerinin ihlal edildiği iddiasıyla re’sen veya başvuru üzerine gerekli inceleme ve araştırmayı yaparak sonucu ilgili makamlara bildirmek, </a:t>
            </a:r>
          </a:p>
          <a:p>
            <a:pPr marL="620713" lvl="1" indent="-228600" eaLnBrk="1" hangingPunct="1">
              <a:buFontTx/>
              <a:buNone/>
            </a:pPr>
            <a:r>
              <a:rPr lang="tr-TR" altLang="tr-TR" sz="2400">
                <a:latin typeface="Calibri" panose="020F0502020204030204" pitchFamily="34" charset="0"/>
              </a:rPr>
              <a:t>  - Gerektiğinde “mal bildirimlerini incelemek” yetkisine sahiptir.</a:t>
            </a:r>
          </a:p>
          <a:p>
            <a:pPr marL="365125" indent="-255588" eaLnBrk="1" hangingPunct="1"/>
            <a:endParaRPr lang="tr-TR" altLang="tr-TR" sz="2400">
              <a:latin typeface="Calibri" panose="020F0502020204030204" pitchFamily="34" charset="0"/>
            </a:endParaRPr>
          </a:p>
          <a:p>
            <a:pPr marL="365125" indent="-255588" algn="just" eaLnBrk="1" hangingPunct="1">
              <a:lnSpc>
                <a:spcPct val="60000"/>
              </a:lnSpc>
            </a:pPr>
            <a:endParaRPr lang="tr-TR" altLang="tr-TR" sz="2100" b="1"/>
          </a:p>
          <a:p>
            <a:pPr marL="365125" indent="-255588" eaLnBrk="1" hangingPunct="1"/>
            <a:endParaRPr lang="en-US" altLang="tr-TR" sz="2600"/>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Slayt Numarası Yer Tutucusu">
            <a:extLst>
              <a:ext uri="{FF2B5EF4-FFF2-40B4-BE49-F238E27FC236}">
                <a16:creationId xmlns:a16="http://schemas.microsoft.com/office/drawing/2014/main" id="{E51E3402-196C-4DC5-BED2-3216978641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C4DD73-3D79-4C2C-91B7-AFA021F54DE8}" type="slidenum">
              <a:rPr lang="tr-TR" altLang="tr-TR" sz="1400" smtClean="0"/>
              <a:pPr>
                <a:spcBef>
                  <a:spcPct val="0"/>
                </a:spcBef>
                <a:buFontTx/>
                <a:buNone/>
              </a:pPr>
              <a:t>27</a:t>
            </a:fld>
            <a:endParaRPr lang="tr-TR" altLang="tr-TR" sz="1400"/>
          </a:p>
        </p:txBody>
      </p:sp>
      <p:sp>
        <p:nvSpPr>
          <p:cNvPr id="32771" name="Rectangle 2">
            <a:extLst>
              <a:ext uri="{FF2B5EF4-FFF2-40B4-BE49-F238E27FC236}">
                <a16:creationId xmlns:a16="http://schemas.microsoft.com/office/drawing/2014/main" id="{4AB0416E-F4EB-439A-88B5-2AEBAC60C45E}"/>
              </a:ext>
            </a:extLst>
          </p:cNvPr>
          <p:cNvSpPr>
            <a:spLocks noGrp="1" noChangeArrowheads="1"/>
          </p:cNvSpPr>
          <p:nvPr>
            <p:ph type="title"/>
          </p:nvPr>
        </p:nvSpPr>
        <p:spPr/>
        <p:txBody>
          <a:bodyPr/>
          <a:lstStyle/>
          <a:p>
            <a:pPr eaLnBrk="1" hangingPunct="1"/>
            <a:r>
              <a:rPr lang="tr-TR" altLang="zh-CN" sz="2400" b="1">
                <a:solidFill>
                  <a:srgbClr val="FF0000"/>
                </a:solidFill>
                <a:latin typeface="Times New Roman" panose="02020603050405020304" pitchFamily="18" charset="0"/>
                <a:cs typeface="Times New Roman" panose="02020603050405020304" pitchFamily="18" charset="0"/>
              </a:rPr>
              <a:t>5176 SAYILI KAMU GÖREVLİLERİ ETİK KURULU KURULMASI VE BAZI KANUNLARDA DEĞİŞİKLİK YAPILMASI HAKKINDA KANUN’UN KAPSAMI</a:t>
            </a:r>
            <a:endParaRPr lang="tr-TR" altLang="tr-TR" sz="2400" b="1">
              <a:solidFill>
                <a:srgbClr val="FF0000"/>
              </a:solidFill>
              <a:latin typeface="Times New Roman" panose="02020603050405020304" pitchFamily="18" charset="0"/>
              <a:cs typeface="Times New Roman" panose="02020603050405020304" pitchFamily="18" charset="0"/>
            </a:endParaRPr>
          </a:p>
        </p:txBody>
      </p:sp>
      <p:sp>
        <p:nvSpPr>
          <p:cNvPr id="35844" name="Rectangle 3">
            <a:extLst>
              <a:ext uri="{FF2B5EF4-FFF2-40B4-BE49-F238E27FC236}">
                <a16:creationId xmlns:a16="http://schemas.microsoft.com/office/drawing/2014/main" id="{7E2986E8-98EE-450F-A25F-AC8C6D2C0ACA}"/>
              </a:ext>
            </a:extLst>
          </p:cNvPr>
          <p:cNvSpPr>
            <a:spLocks noGrp="1" noChangeArrowheads="1"/>
          </p:cNvSpPr>
          <p:nvPr>
            <p:ph type="body" idx="1"/>
          </p:nvPr>
        </p:nvSpPr>
        <p:spPr>
          <a:xfrm>
            <a:off x="301625" y="1600200"/>
            <a:ext cx="8540750" cy="4924425"/>
          </a:xfrm>
        </p:spPr>
        <p:txBody>
          <a:bodyPr/>
          <a:lstStyle/>
          <a:p>
            <a:pPr eaLnBrk="1" hangingPunct="1">
              <a:lnSpc>
                <a:spcPct val="90000"/>
              </a:lnSpc>
              <a:defRPr/>
            </a:pPr>
            <a:r>
              <a:rPr lang="tr-TR" altLang="tr-TR" sz="2400" dirty="0">
                <a:latin typeface="Times New Roman" panose="02020603050405020304" pitchFamily="18" charset="0"/>
                <a:cs typeface="Times New Roman" panose="02020603050405020304" pitchFamily="18" charset="0"/>
              </a:rPr>
              <a:t>Bu Kanun, genel bütçeye dahil daireler, özel bütçeli idareler, kamu iktisadi teşebbüsleri, döner sermayeli kuruluşlar, mahalli idareler ve bunların birlikleri,  kurum, enstitü, teşebbüs, teşekkül, fon ve sair adlarla kurulmuş olan bütün kamu kurum ve kuruluşlarında çalışan; yönetim ve denetim kurulu ile kurul, üst kurul başkan ve üyeleri dahil tüm personeli kapsamaktadır.</a:t>
            </a:r>
          </a:p>
          <a:p>
            <a:pPr marL="0" indent="0" eaLnBrk="1" hangingPunct="1">
              <a:lnSpc>
                <a:spcPct val="90000"/>
              </a:lnSpc>
              <a:buFontTx/>
              <a:buNone/>
              <a:defRPr/>
            </a:pPr>
            <a:r>
              <a:rPr lang="tr-TR" altLang="tr-TR" sz="2400" dirty="0">
                <a:latin typeface="Times New Roman" panose="02020603050405020304" pitchFamily="18" charset="0"/>
                <a:cs typeface="Times New Roman" panose="02020603050405020304" pitchFamily="18" charset="0"/>
              </a:rPr>
              <a:t> </a:t>
            </a:r>
            <a:endParaRPr lang="tr-TR" altLang="zh-CN" sz="2400" dirty="0">
              <a:latin typeface="Times New Roman" panose="02020603050405020304" pitchFamily="18" charset="0"/>
              <a:cs typeface="Times New Roman" panose="02020603050405020304" pitchFamily="18" charset="0"/>
            </a:endParaRPr>
          </a:p>
          <a:p>
            <a:pPr eaLnBrk="1" hangingPunct="1">
              <a:lnSpc>
                <a:spcPct val="90000"/>
              </a:lnSpc>
              <a:defRPr/>
            </a:pPr>
            <a:r>
              <a:rPr lang="tr-TR" altLang="zh-CN" dirty="0">
                <a:latin typeface="Times New Roman" panose="02020603050405020304" pitchFamily="18" charset="0"/>
                <a:cs typeface="Times New Roman" panose="02020603050405020304" pitchFamily="18" charset="0"/>
              </a:rPr>
              <a:t>Cumhurbaşkanı, Türkiye Büyük Millet Meclisi üyeleri, Bakanlar, Türk Silahlı Kuvvetleri ve yargı mensupları ile üniversiteler hakkında bu Kanun hükümleri uygulanmamaktadır. </a:t>
            </a:r>
            <a:endParaRPr lang="tr-TR" alt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Slayt Numarası Yer Tutucusu">
            <a:extLst>
              <a:ext uri="{FF2B5EF4-FFF2-40B4-BE49-F238E27FC236}">
                <a16:creationId xmlns:a16="http://schemas.microsoft.com/office/drawing/2014/main" id="{36AC4272-B648-4D6F-84C7-2BD8988334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B064F1-237A-4EBA-BEBF-BD40B27E60E4}" type="slidenum">
              <a:rPr lang="tr-TR" altLang="tr-TR" sz="1400" smtClean="0"/>
              <a:pPr>
                <a:spcBef>
                  <a:spcPct val="0"/>
                </a:spcBef>
                <a:buFontTx/>
                <a:buNone/>
              </a:pPr>
              <a:t>28</a:t>
            </a:fld>
            <a:endParaRPr lang="tr-TR" altLang="tr-TR" sz="1400"/>
          </a:p>
        </p:txBody>
      </p:sp>
      <p:sp>
        <p:nvSpPr>
          <p:cNvPr id="33795" name="Rectangle 2">
            <a:extLst>
              <a:ext uri="{FF2B5EF4-FFF2-40B4-BE49-F238E27FC236}">
                <a16:creationId xmlns:a16="http://schemas.microsoft.com/office/drawing/2014/main" id="{CDCD92BD-B693-4595-8993-2A861538F063}"/>
              </a:ext>
            </a:extLst>
          </p:cNvPr>
          <p:cNvSpPr>
            <a:spLocks noGrp="1" noChangeArrowheads="1"/>
          </p:cNvSpPr>
          <p:nvPr>
            <p:ph type="title"/>
          </p:nvPr>
        </p:nvSpPr>
        <p:spPr>
          <a:xfrm>
            <a:off x="457200" y="274638"/>
            <a:ext cx="8229600" cy="823912"/>
          </a:xfrm>
        </p:spPr>
        <p:txBody>
          <a:bodyPr/>
          <a:lstStyle/>
          <a:p>
            <a:pPr eaLnBrk="1" hangingPunct="1"/>
            <a:r>
              <a:rPr lang="tr-TR" altLang="zh-CN" sz="3600" b="1">
                <a:solidFill>
                  <a:srgbClr val="FF0000"/>
                </a:solidFill>
                <a:latin typeface="Times New Roman" panose="02020603050405020304" pitchFamily="18" charset="0"/>
                <a:cs typeface="Times New Roman" panose="02020603050405020304" pitchFamily="18" charset="0"/>
              </a:rPr>
              <a:t>KAMU GÖREVLİLERİ ETİK KURULU </a:t>
            </a:r>
            <a:endParaRPr lang="tr-TR" altLang="tr-TR" sz="3600" b="1">
              <a:solidFill>
                <a:srgbClr val="FF0000"/>
              </a:solidFill>
              <a:latin typeface="Times New Roman" panose="02020603050405020304" pitchFamily="18" charset="0"/>
              <a:cs typeface="Times New Roman" panose="02020603050405020304" pitchFamily="18" charset="0"/>
            </a:endParaRPr>
          </a:p>
        </p:txBody>
      </p:sp>
      <p:sp>
        <p:nvSpPr>
          <p:cNvPr id="25604" name="Rectangle 3">
            <a:extLst>
              <a:ext uri="{FF2B5EF4-FFF2-40B4-BE49-F238E27FC236}">
                <a16:creationId xmlns:a16="http://schemas.microsoft.com/office/drawing/2014/main" id="{C7D436A7-9E48-4F04-AA89-DA541F7055BC}"/>
              </a:ext>
            </a:extLst>
          </p:cNvPr>
          <p:cNvSpPr>
            <a:spLocks noGrp="1" noChangeArrowheads="1"/>
          </p:cNvSpPr>
          <p:nvPr>
            <p:ph type="body" idx="1"/>
          </p:nvPr>
        </p:nvSpPr>
        <p:spPr>
          <a:xfrm>
            <a:off x="301625" y="1125538"/>
            <a:ext cx="8540750" cy="5327650"/>
          </a:xfrm>
        </p:spPr>
        <p:txBody>
          <a:bodyPr/>
          <a:lstStyle/>
          <a:p>
            <a:pPr marL="0" indent="0" eaLnBrk="1" hangingPunct="1">
              <a:buFontTx/>
              <a:buNone/>
              <a:defRPr/>
            </a:pPr>
            <a:endParaRPr lang="tr-TR" altLang="tr-TR" dirty="0"/>
          </a:p>
          <a:p>
            <a:pPr eaLnBrk="1" hangingPunct="1">
              <a:defRPr/>
            </a:pPr>
            <a:r>
              <a:rPr lang="tr-TR" altLang="tr-TR" dirty="0"/>
              <a:t>On bir üyeden oluşmaktadır. Üyeleri Cumhurbaşkanı tarafından seçilir ve atanır.</a:t>
            </a:r>
          </a:p>
          <a:p>
            <a:pPr eaLnBrk="1" hangingPunct="1">
              <a:defRPr/>
            </a:pPr>
            <a:r>
              <a:rPr lang="tr-TR" altLang="tr-TR" dirty="0"/>
              <a:t>Üyelerin görev süresi dört yıldır. Süresi dolan üyeler yeniden seçilebilir.</a:t>
            </a:r>
          </a:p>
          <a:p>
            <a:pPr eaLnBrk="1" hangingPunct="1">
              <a:defRPr/>
            </a:pPr>
            <a:r>
              <a:rPr lang="tr-TR" altLang="tr-TR" dirty="0"/>
              <a:t>Kurul, Başkanın daveti üzerine, ayda dört defa, en az altı üye ile  toplanır ve üye tam sayısının salt çoğunluğunun aynı yöndeki oyu ile karar verir.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a:extLst>
              <a:ext uri="{FF2B5EF4-FFF2-40B4-BE49-F238E27FC236}">
                <a16:creationId xmlns:a16="http://schemas.microsoft.com/office/drawing/2014/main" id="{5196C055-41CC-4A2A-A59A-6A993E8A6F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2D4459-804C-407E-BFDB-DF44B3336480}" type="slidenum">
              <a:rPr lang="tr-TR" altLang="tr-TR" sz="1400" smtClean="0"/>
              <a:pPr>
                <a:spcBef>
                  <a:spcPct val="0"/>
                </a:spcBef>
                <a:buFontTx/>
                <a:buNone/>
              </a:pPr>
              <a:t>29</a:t>
            </a:fld>
            <a:endParaRPr lang="tr-TR" altLang="tr-TR" sz="1400"/>
          </a:p>
        </p:txBody>
      </p:sp>
      <p:sp>
        <p:nvSpPr>
          <p:cNvPr id="34819" name="Rectangle 2">
            <a:extLst>
              <a:ext uri="{FF2B5EF4-FFF2-40B4-BE49-F238E27FC236}">
                <a16:creationId xmlns:a16="http://schemas.microsoft.com/office/drawing/2014/main" id="{FDADE0DE-3B6E-4125-A332-879F0011544E}"/>
              </a:ext>
            </a:extLst>
          </p:cNvPr>
          <p:cNvSpPr>
            <a:spLocks noGrp="1" noChangeArrowheads="1"/>
          </p:cNvSpPr>
          <p:nvPr>
            <p:ph type="title"/>
          </p:nvPr>
        </p:nvSpPr>
        <p:spPr>
          <a:xfrm>
            <a:off x="457200" y="274638"/>
            <a:ext cx="8229600" cy="463550"/>
          </a:xfrm>
        </p:spPr>
        <p:txBody>
          <a:bodyPr/>
          <a:lstStyle/>
          <a:p>
            <a:r>
              <a:rPr lang="tr-TR" altLang="zh-CN" sz="2800" b="1">
                <a:solidFill>
                  <a:srgbClr val="FF0000"/>
                </a:solidFill>
                <a:latin typeface="Times New Roman" panose="02020603050405020304" pitchFamily="18" charset="0"/>
                <a:cs typeface="Times New Roman" panose="02020603050405020304" pitchFamily="18" charset="0"/>
              </a:rPr>
              <a:t>KARARLAR ÜZERİNE YAPILACAK İŞLEM</a:t>
            </a:r>
            <a:r>
              <a:rPr lang="tr-TR" altLang="zh-CN" sz="2800">
                <a:solidFill>
                  <a:srgbClr val="FF0000"/>
                </a:solidFill>
              </a:rPr>
              <a:t> </a:t>
            </a:r>
            <a:endParaRPr lang="tr-TR" altLang="tr-TR" sz="2800">
              <a:solidFill>
                <a:srgbClr val="FF0000"/>
              </a:solidFill>
            </a:endParaRPr>
          </a:p>
        </p:txBody>
      </p:sp>
      <p:sp>
        <p:nvSpPr>
          <p:cNvPr id="34820" name="Rectangle 3">
            <a:extLst>
              <a:ext uri="{FF2B5EF4-FFF2-40B4-BE49-F238E27FC236}">
                <a16:creationId xmlns:a16="http://schemas.microsoft.com/office/drawing/2014/main" id="{3B0431DE-0D30-41D9-972E-6115B7AA2E17}"/>
              </a:ext>
            </a:extLst>
          </p:cNvPr>
          <p:cNvSpPr>
            <a:spLocks noGrp="1" noChangeArrowheads="1"/>
          </p:cNvSpPr>
          <p:nvPr>
            <p:ph type="body" idx="1"/>
          </p:nvPr>
        </p:nvSpPr>
        <p:spPr>
          <a:xfrm>
            <a:off x="304800" y="1524000"/>
            <a:ext cx="8540750" cy="5616575"/>
          </a:xfrm>
        </p:spPr>
        <p:txBody>
          <a:bodyPr/>
          <a:lstStyle/>
          <a:p>
            <a:r>
              <a:rPr lang="tr-TR" altLang="tr-TR">
                <a:latin typeface="Times New Roman" panose="02020603050405020304" pitchFamily="18" charset="0"/>
                <a:cs typeface="Times New Roman" panose="02020603050405020304" pitchFamily="18" charset="0"/>
              </a:rPr>
              <a:t>Kararlar Başkan ve Üyeler tarafından imzalanmakla kesinleşir. Kesinleşen kararlar Cumhurbaşkanlığına sunulur. Kararlara karşı idari yargı yolu açıktır. </a:t>
            </a:r>
          </a:p>
          <a:p>
            <a:r>
              <a:rPr lang="tr-TR" altLang="tr-TR">
                <a:latin typeface="Times New Roman" panose="02020603050405020304" pitchFamily="18" charset="0"/>
                <a:cs typeface="Times New Roman" panose="02020603050405020304" pitchFamily="18" charset="0"/>
              </a:rPr>
              <a:t>Etik ilkeye aykırı davranışın saptanamadığına ilişkin kararlar da ilgililere yazılı olarak bildirilir. Kabul edilebilirliliği bulunmayan başvurular hakkında verilen kararlar yalnızca başvuru sahibine iletilir.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42D3F96-7FB0-4557-8622-1028B93F9629}"/>
              </a:ext>
            </a:extLst>
          </p:cNvPr>
          <p:cNvSpPr>
            <a:spLocks noGrp="1" noChangeArrowheads="1"/>
          </p:cNvSpPr>
          <p:nvPr>
            <p:ph type="title" idx="4294967295"/>
          </p:nvPr>
        </p:nvSpPr>
        <p:spPr>
          <a:xfrm>
            <a:off x="228600" y="277813"/>
            <a:ext cx="8610600" cy="5894387"/>
          </a:xfrm>
        </p:spPr>
        <p:txBody>
          <a:bodyPr/>
          <a:lstStyle/>
          <a:p>
            <a:pPr algn="just"/>
            <a:r>
              <a:rPr lang="tr-TR" altLang="tr-TR" sz="3200">
                <a:solidFill>
                  <a:schemeClr val="tx1"/>
                </a:solidFill>
                <a:cs typeface="Arial" panose="020B0604020202020204" pitchFamily="34" charset="0"/>
              </a:rPr>
              <a:t>Uluslararası alanda yolsuzluklarla mücadele ve şeffaflığın geliştirilmesi amacıyla faaliyet gösteren sivil toplum kuruluşlarından birisi de  Uluslararası Şeffaflık Örgütüdür ve bu örgüt her yıl olduğu gibi  2020 yılında da Yolsuzluk  Algılama Endeksi raporunu yayınlamıştır.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Slayt Numarası Yer Tutucusu">
            <a:extLst>
              <a:ext uri="{FF2B5EF4-FFF2-40B4-BE49-F238E27FC236}">
                <a16:creationId xmlns:a16="http://schemas.microsoft.com/office/drawing/2014/main" id="{70AD84FB-0AE0-4551-98AA-2F489C6DE5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2B1D6C-A3FE-4698-9147-5634633DDAFA}" type="slidenum">
              <a:rPr lang="tr-TR" altLang="tr-TR" sz="1400" smtClean="0"/>
              <a:pPr>
                <a:spcBef>
                  <a:spcPct val="0"/>
                </a:spcBef>
                <a:buFontTx/>
                <a:buNone/>
              </a:pPr>
              <a:t>30</a:t>
            </a:fld>
            <a:endParaRPr lang="tr-TR" altLang="tr-TR" sz="1400"/>
          </a:p>
        </p:txBody>
      </p:sp>
      <p:sp>
        <p:nvSpPr>
          <p:cNvPr id="35843" name="Rectangle 2">
            <a:extLst>
              <a:ext uri="{FF2B5EF4-FFF2-40B4-BE49-F238E27FC236}">
                <a16:creationId xmlns:a16="http://schemas.microsoft.com/office/drawing/2014/main" id="{A93FA2E4-8D0E-4AB9-A477-E83B659A6D59}"/>
              </a:ext>
            </a:extLst>
          </p:cNvPr>
          <p:cNvSpPr>
            <a:spLocks noGrp="1" noChangeArrowheads="1"/>
          </p:cNvSpPr>
          <p:nvPr>
            <p:ph type="title"/>
          </p:nvPr>
        </p:nvSpPr>
        <p:spPr>
          <a:xfrm>
            <a:off x="301625" y="228600"/>
            <a:ext cx="8540750" cy="1905000"/>
          </a:xfrm>
        </p:spPr>
        <p:txBody>
          <a:bodyPr/>
          <a:lstStyle/>
          <a:p>
            <a:r>
              <a:rPr lang="tr-TR" altLang="tr-TR" sz="3200" b="1">
                <a:solidFill>
                  <a:srgbClr val="FF0000"/>
                </a:solidFill>
                <a:latin typeface="Times New Roman" panose="02020603050405020304" pitchFamily="18" charset="0"/>
                <a:cs typeface="Times New Roman" panose="02020603050405020304" pitchFamily="18" charset="0"/>
              </a:rPr>
              <a:t>Diğer Kamu Görevlileri Hakkında Yapılacak Başvurular</a:t>
            </a:r>
          </a:p>
        </p:txBody>
      </p:sp>
      <p:sp>
        <p:nvSpPr>
          <p:cNvPr id="35844" name="Rectangle 3">
            <a:extLst>
              <a:ext uri="{FF2B5EF4-FFF2-40B4-BE49-F238E27FC236}">
                <a16:creationId xmlns:a16="http://schemas.microsoft.com/office/drawing/2014/main" id="{AD0ADB85-A54A-4996-80A3-555B0BF03BB7}"/>
              </a:ext>
            </a:extLst>
          </p:cNvPr>
          <p:cNvSpPr>
            <a:spLocks noGrp="1" noChangeArrowheads="1"/>
          </p:cNvSpPr>
          <p:nvPr>
            <p:ph type="body" idx="1"/>
          </p:nvPr>
        </p:nvSpPr>
        <p:spPr>
          <a:xfrm>
            <a:off x="301625" y="1905000"/>
            <a:ext cx="8540750" cy="4692650"/>
          </a:xfrm>
        </p:spPr>
        <p:txBody>
          <a:bodyPr/>
          <a:lstStyle/>
          <a:p>
            <a:r>
              <a:rPr lang="tr-TR" altLang="tr-TR" sz="2800">
                <a:latin typeface="Times New Roman" panose="02020603050405020304" pitchFamily="18" charset="0"/>
                <a:cs typeface="Times New Roman" panose="02020603050405020304" pitchFamily="18" charset="0"/>
              </a:rPr>
              <a:t>KGEK’ nun yetki kapsamı dışında bırakılan </a:t>
            </a:r>
            <a:r>
              <a:rPr lang="tr-TR" altLang="tr-TR" sz="2800" b="1">
                <a:latin typeface="Times New Roman" panose="02020603050405020304" pitchFamily="18" charset="0"/>
                <a:cs typeface="Times New Roman" panose="02020603050405020304" pitchFamily="18" charset="0"/>
              </a:rPr>
              <a:t>(En Az Genel Müdür ve Eşiti Seviyesi Dışındakiler)</a:t>
            </a:r>
            <a:r>
              <a:rPr lang="tr-TR" altLang="tr-TR" sz="2800">
                <a:latin typeface="Times New Roman" panose="02020603050405020304" pitchFamily="18" charset="0"/>
                <a:cs typeface="Times New Roman" panose="02020603050405020304" pitchFamily="18" charset="0"/>
              </a:rPr>
              <a:t> kamu görevlilerinin, etik davranış ilkelerine aykırı uygulamaları bulunduğu iddiasıyla yapılacak başvurular, </a:t>
            </a:r>
            <a:r>
              <a:rPr lang="tr-TR" altLang="tr-TR" sz="2800" b="1">
                <a:latin typeface="Times New Roman" panose="02020603050405020304" pitchFamily="18" charset="0"/>
                <a:cs typeface="Times New Roman" panose="02020603050405020304" pitchFamily="18" charset="0"/>
              </a:rPr>
              <a:t>ilgili kurumların yetkili disiplin kurullarında</a:t>
            </a:r>
            <a:r>
              <a:rPr lang="tr-TR" altLang="tr-TR" sz="2800">
                <a:latin typeface="Times New Roman" panose="02020603050405020304" pitchFamily="18" charset="0"/>
                <a:cs typeface="Times New Roman" panose="02020603050405020304" pitchFamily="18" charset="0"/>
              </a:rPr>
              <a:t>, Kurul tarafından çıkarılan yönetmeliklerde belirlenen etik davranış ilkelerine aykırılık olup olmadığı yönünden değerlendirilir. Değerlendirme sonucu alınan karar, ilgililere ve başvuru sahibine bildirilir. </a:t>
            </a:r>
            <a:endParaRPr lang="tr-TR" altLang="tr-T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Slayt Numarası Yer Tutucusu">
            <a:extLst>
              <a:ext uri="{FF2B5EF4-FFF2-40B4-BE49-F238E27FC236}">
                <a16:creationId xmlns:a16="http://schemas.microsoft.com/office/drawing/2014/main" id="{2E60ABDA-ABB7-464F-B1D4-73BC1488BA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46C772-7438-44AB-8F4A-D6A59F6BDAFE}" type="slidenum">
              <a:rPr lang="tr-TR" altLang="tr-TR" sz="1400" smtClean="0"/>
              <a:pPr>
                <a:spcBef>
                  <a:spcPct val="0"/>
                </a:spcBef>
                <a:buFontTx/>
                <a:buNone/>
              </a:pPr>
              <a:t>31</a:t>
            </a:fld>
            <a:endParaRPr lang="tr-TR" altLang="tr-TR" sz="1400"/>
          </a:p>
        </p:txBody>
      </p:sp>
      <p:sp>
        <p:nvSpPr>
          <p:cNvPr id="36867" name="Rectangle 2">
            <a:extLst>
              <a:ext uri="{FF2B5EF4-FFF2-40B4-BE49-F238E27FC236}">
                <a16:creationId xmlns:a16="http://schemas.microsoft.com/office/drawing/2014/main" id="{CFDC8AE5-7852-4548-8561-4227AFC587F8}"/>
              </a:ext>
            </a:extLst>
          </p:cNvPr>
          <p:cNvSpPr>
            <a:spLocks noGrp="1" noChangeArrowheads="1"/>
          </p:cNvSpPr>
          <p:nvPr>
            <p:ph type="title"/>
          </p:nvPr>
        </p:nvSpPr>
        <p:spPr>
          <a:xfrm>
            <a:off x="457200" y="274638"/>
            <a:ext cx="8229600" cy="823912"/>
          </a:xfrm>
        </p:spPr>
        <p:txBody>
          <a:bodyPr/>
          <a:lstStyle/>
          <a:p>
            <a:pPr eaLnBrk="1" hangingPunct="1"/>
            <a:r>
              <a:rPr lang="tr-TR" altLang="tr-TR" sz="4000" b="1">
                <a:solidFill>
                  <a:srgbClr val="FF0000"/>
                </a:solidFill>
                <a:latin typeface="Times New Roman" panose="02020603050405020304" pitchFamily="18" charset="0"/>
                <a:cs typeface="Times New Roman" panose="02020603050405020304" pitchFamily="18" charset="0"/>
              </a:rPr>
              <a:t>ETİK KOMİSYONU</a:t>
            </a:r>
          </a:p>
        </p:txBody>
      </p:sp>
      <p:sp>
        <p:nvSpPr>
          <p:cNvPr id="36868" name="Rectangle 3">
            <a:extLst>
              <a:ext uri="{FF2B5EF4-FFF2-40B4-BE49-F238E27FC236}">
                <a16:creationId xmlns:a16="http://schemas.microsoft.com/office/drawing/2014/main" id="{C1D7895F-3C14-4FED-B794-F6249602F0BC}"/>
              </a:ext>
            </a:extLst>
          </p:cNvPr>
          <p:cNvSpPr>
            <a:spLocks noGrp="1" noChangeArrowheads="1"/>
          </p:cNvSpPr>
          <p:nvPr>
            <p:ph type="body" idx="1"/>
          </p:nvPr>
        </p:nvSpPr>
        <p:spPr>
          <a:xfrm>
            <a:off x="301625" y="1341438"/>
            <a:ext cx="8540750" cy="5256212"/>
          </a:xfrm>
        </p:spPr>
        <p:txBody>
          <a:bodyPr/>
          <a:lstStyle/>
          <a:p>
            <a:pPr eaLnBrk="1" hangingPunct="1">
              <a:lnSpc>
                <a:spcPct val="90000"/>
              </a:lnSpc>
            </a:pPr>
            <a:r>
              <a:rPr lang="tr-TR" altLang="tr-TR" sz="2800">
                <a:latin typeface="Times New Roman" panose="02020603050405020304" pitchFamily="18" charset="0"/>
                <a:cs typeface="Times New Roman" panose="02020603050405020304" pitchFamily="18" charset="0"/>
              </a:rPr>
              <a:t>Kurum ve kuruluşlarda, etik kültürünü yerleştirmek ve geliştirmek, personelin etik davranış ilkeleri konusunda karşılaştıkları sorunlarla ilgili olarak tavsiyelerde ve yönlendirmede bulunmak ve etik uygulamaları değerlendirmek üzere kurum veya kuruluşun üst yöneticisi tarafından kurum içinden en az </a:t>
            </a:r>
            <a:r>
              <a:rPr lang="tr-TR" altLang="tr-TR" sz="2800" b="1">
                <a:latin typeface="Times New Roman" panose="02020603050405020304" pitchFamily="18" charset="0"/>
                <a:cs typeface="Times New Roman" panose="02020603050405020304" pitchFamily="18" charset="0"/>
              </a:rPr>
              <a:t>üç kişilik bir etik komisyonu oluşturulur</a:t>
            </a:r>
            <a:r>
              <a:rPr lang="tr-TR" altLang="tr-TR" sz="2800">
                <a:latin typeface="Times New Roman" panose="02020603050405020304" pitchFamily="18" charset="0"/>
                <a:cs typeface="Times New Roman" panose="02020603050405020304" pitchFamily="18" charset="0"/>
              </a:rPr>
              <a:t>.</a:t>
            </a:r>
          </a:p>
          <a:p>
            <a:pPr eaLnBrk="1" hangingPunct="1">
              <a:lnSpc>
                <a:spcPct val="90000"/>
              </a:lnSpc>
            </a:pPr>
            <a:r>
              <a:rPr lang="tr-TR" altLang="tr-TR" sz="2800">
                <a:latin typeface="Times New Roman" panose="02020603050405020304" pitchFamily="18" charset="0"/>
                <a:cs typeface="Times New Roman" panose="02020603050405020304" pitchFamily="18" charset="0"/>
              </a:rPr>
              <a:t>Etik komisyonu üyelerinin ne kadar süreyle görev yapacağı ve diğer hususlar, kurum ve kuruluşun üst yöneticisince belirlenir. Etik komisyonu üyelerinin özgeçmiş ve iletişim bilgileri, üç ay içinde Kurul'a bildirilir. Etik komisyonu, Kurul ile işbirliği içinde çalışır.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Slayt Numarası Yer Tutucusu">
            <a:extLst>
              <a:ext uri="{FF2B5EF4-FFF2-40B4-BE49-F238E27FC236}">
                <a16:creationId xmlns:a16="http://schemas.microsoft.com/office/drawing/2014/main" id="{C6DE705D-FFB8-4239-AF57-2CDD07125C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56795E-3C9E-4985-9B90-C3F851326946}" type="slidenum">
              <a:rPr lang="tr-TR" altLang="tr-TR" sz="1400" smtClean="0"/>
              <a:pPr>
                <a:spcBef>
                  <a:spcPct val="0"/>
                </a:spcBef>
                <a:buFontTx/>
                <a:buNone/>
              </a:pPr>
              <a:t>32</a:t>
            </a:fld>
            <a:endParaRPr lang="tr-TR" altLang="tr-TR" sz="1400"/>
          </a:p>
        </p:txBody>
      </p:sp>
      <p:sp>
        <p:nvSpPr>
          <p:cNvPr id="37891" name="Rectangle 3">
            <a:extLst>
              <a:ext uri="{FF2B5EF4-FFF2-40B4-BE49-F238E27FC236}">
                <a16:creationId xmlns:a16="http://schemas.microsoft.com/office/drawing/2014/main" id="{073D3CA4-9125-4AFC-A749-97594A928FEF}"/>
              </a:ext>
            </a:extLst>
          </p:cNvPr>
          <p:cNvSpPr>
            <a:spLocks noGrp="1" noChangeArrowheads="1"/>
          </p:cNvSpPr>
          <p:nvPr>
            <p:ph idx="4294967295"/>
          </p:nvPr>
        </p:nvSpPr>
        <p:spPr>
          <a:xfrm>
            <a:off x="381000" y="1828800"/>
            <a:ext cx="8229600" cy="3581400"/>
          </a:xfrm>
        </p:spPr>
        <p:txBody>
          <a:bodyPr/>
          <a:lstStyle/>
          <a:p>
            <a:pPr marL="365125" indent="-255588" eaLnBrk="1" hangingPunct="1"/>
            <a:r>
              <a:rPr lang="tr-TR" altLang="tr-TR"/>
              <a:t>Etik ilkeler, iyi davranışta bulunma ve kötü davranışlardan kaçınma konusunda, kamu görevlilerine rehberlik ederler.</a:t>
            </a:r>
          </a:p>
          <a:p>
            <a:pPr marL="365125" indent="-255588" eaLnBrk="1" hangingPunct="1"/>
            <a:r>
              <a:rPr lang="tr-TR" altLang="tr-TR"/>
              <a:t>Devlete olan güveni artırırlar.</a:t>
            </a:r>
          </a:p>
          <a:p>
            <a:pPr marL="365125" indent="-255588" eaLnBrk="1" hangingPunct="1"/>
            <a:r>
              <a:rPr lang="tr-TR" altLang="tr-TR"/>
              <a:t>Değerlerin çatıştığı durumlarda karar vericilere yol gösterirler. </a:t>
            </a:r>
          </a:p>
        </p:txBody>
      </p:sp>
      <p:sp>
        <p:nvSpPr>
          <p:cNvPr id="53250" name="Rectangle 2">
            <a:extLst>
              <a:ext uri="{FF2B5EF4-FFF2-40B4-BE49-F238E27FC236}">
                <a16:creationId xmlns:a16="http://schemas.microsoft.com/office/drawing/2014/main" id="{B37E04FA-A4FC-493B-A7AE-7233C31BD3B6}"/>
              </a:ext>
            </a:extLst>
          </p:cNvPr>
          <p:cNvSpPr>
            <a:spLocks noGrp="1" noChangeArrowheads="1"/>
          </p:cNvSpPr>
          <p:nvPr>
            <p:ph type="title" idx="4294967295"/>
          </p:nvPr>
        </p:nvSpPr>
        <p:spPr>
          <a:xfrm>
            <a:off x="533400" y="304800"/>
            <a:ext cx="8229601" cy="1143000"/>
          </a:xfrm>
          <a:ln>
            <a:miter lim="800000"/>
            <a:headEnd/>
            <a:tailEnd/>
          </a:ln>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tr-TR" sz="4000" b="1" kern="1200" dirty="0">
                <a:solidFill>
                  <a:srgbClr val="FF0000"/>
                </a:solidFill>
                <a:effectLst>
                  <a:outerShdw blurRad="31750" dist="25400" dir="5400000" algn="tl" rotWithShape="0">
                    <a:srgbClr val="000000">
                      <a:alpha val="25000"/>
                    </a:srgbClr>
                  </a:outerShdw>
                </a:effectLst>
              </a:rPr>
              <a:t>Etik İlke ve Standartlar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a:extLst>
              <a:ext uri="{FF2B5EF4-FFF2-40B4-BE49-F238E27FC236}">
                <a16:creationId xmlns:a16="http://schemas.microsoft.com/office/drawing/2014/main" id="{F17D91A3-EA8C-48B6-A36B-6791169773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1A06B-C7D5-4D14-B26C-83EE10C7F0EB}" type="slidenum">
              <a:rPr lang="tr-TR" altLang="tr-TR" sz="1400" smtClean="0"/>
              <a:pPr>
                <a:spcBef>
                  <a:spcPct val="0"/>
                </a:spcBef>
                <a:buFontTx/>
                <a:buNone/>
              </a:pPr>
              <a:t>33</a:t>
            </a:fld>
            <a:endParaRPr lang="tr-TR" altLang="tr-TR" sz="1400"/>
          </a:p>
        </p:txBody>
      </p:sp>
      <p:sp>
        <p:nvSpPr>
          <p:cNvPr id="38915" name="Rectangle 2">
            <a:extLst>
              <a:ext uri="{FF2B5EF4-FFF2-40B4-BE49-F238E27FC236}">
                <a16:creationId xmlns:a16="http://schemas.microsoft.com/office/drawing/2014/main" id="{CD358066-9803-4B2C-B803-9860566B40B9}"/>
              </a:ext>
            </a:extLst>
          </p:cNvPr>
          <p:cNvSpPr>
            <a:spLocks noGrp="1" noChangeArrowheads="1"/>
          </p:cNvSpPr>
          <p:nvPr>
            <p:ph type="title"/>
          </p:nvPr>
        </p:nvSpPr>
        <p:spPr>
          <a:xfrm>
            <a:off x="895350" y="274638"/>
            <a:ext cx="7215188" cy="608012"/>
          </a:xfrm>
        </p:spPr>
        <p:txBody>
          <a:bodyPr/>
          <a:lstStyle/>
          <a:p>
            <a:pPr eaLnBrk="1" hangingPunct="1"/>
            <a:r>
              <a:rPr lang="tr-TR" altLang="tr-TR" sz="3200" b="1">
                <a:solidFill>
                  <a:schemeClr val="tx1"/>
                </a:solidFill>
                <a:latin typeface="Times New Roman" panose="02020603050405020304" pitchFamily="18" charset="0"/>
                <a:cs typeface="Times New Roman" panose="02020603050405020304" pitchFamily="18" charset="0"/>
              </a:rPr>
              <a:t>ETİK DAVRANIŞ İLKELERİ </a:t>
            </a:r>
          </a:p>
        </p:txBody>
      </p:sp>
      <p:sp>
        <p:nvSpPr>
          <p:cNvPr id="38916" name="Rectangle 3">
            <a:extLst>
              <a:ext uri="{FF2B5EF4-FFF2-40B4-BE49-F238E27FC236}">
                <a16:creationId xmlns:a16="http://schemas.microsoft.com/office/drawing/2014/main" id="{AB50905A-E121-44CF-97FA-44B3AF2811AF}"/>
              </a:ext>
            </a:extLst>
          </p:cNvPr>
          <p:cNvSpPr>
            <a:spLocks noGrp="1" noChangeArrowheads="1"/>
          </p:cNvSpPr>
          <p:nvPr>
            <p:ph type="body" idx="1"/>
          </p:nvPr>
        </p:nvSpPr>
        <p:spPr>
          <a:xfrm>
            <a:off x="301625" y="908050"/>
            <a:ext cx="8540750" cy="5761038"/>
          </a:xfrm>
        </p:spPr>
        <p:txBody>
          <a:bodyPr/>
          <a:lstStyle/>
          <a:p>
            <a:pPr algn="just" eaLnBrk="1" hangingPunct="1">
              <a:lnSpc>
                <a:spcPct val="80000"/>
              </a:lnSpc>
              <a:buFontTx/>
              <a:buNone/>
            </a:pPr>
            <a:r>
              <a:rPr lang="tr-TR" altLang="tr-TR" sz="2800" b="1">
                <a:latin typeface="Times New Roman" panose="02020603050405020304" pitchFamily="18" charset="0"/>
                <a:cs typeface="Times New Roman" panose="02020603050405020304" pitchFamily="18" charset="0"/>
              </a:rPr>
              <a:t>    </a:t>
            </a:r>
            <a:r>
              <a:rPr lang="tr-TR" altLang="tr-TR" sz="2400" b="1">
                <a:solidFill>
                  <a:srgbClr val="FF0000"/>
                </a:solidFill>
                <a:latin typeface="Times New Roman" panose="02020603050405020304" pitchFamily="18" charset="0"/>
                <a:cs typeface="Times New Roman" panose="02020603050405020304" pitchFamily="18" charset="0"/>
              </a:rPr>
              <a:t>Görevin Yerine Getirilmesinde Kamu Hizmeti Bilinci</a:t>
            </a:r>
            <a:r>
              <a:rPr lang="tr-TR" altLang="tr-TR" sz="2400" b="1">
                <a:latin typeface="Times New Roman" panose="02020603050405020304" pitchFamily="18" charset="0"/>
                <a:cs typeface="Times New Roman" panose="02020603050405020304" pitchFamily="18" charset="0"/>
              </a:rPr>
              <a:t>:</a:t>
            </a:r>
            <a:r>
              <a:rPr lang="tr-TR" altLang="tr-TR" sz="2400">
                <a:latin typeface="Times New Roman" panose="02020603050405020304" pitchFamily="18" charset="0"/>
                <a:cs typeface="Times New Roman" panose="02020603050405020304" pitchFamily="18" charset="0"/>
              </a:rPr>
              <a:t> </a:t>
            </a:r>
            <a:r>
              <a:rPr lang="tr-TR" altLang="zh-CN" sz="2400">
                <a:latin typeface="Times New Roman" panose="02020603050405020304" pitchFamily="18" charset="0"/>
                <a:cs typeface="Times New Roman" panose="02020603050405020304" pitchFamily="18" charset="0"/>
              </a:rPr>
              <a:t>Kamu görevlileri, kamu hizmetlerinin yerine getirilmesinde; katılımcılığı, saydamlığı, tarafsızlığı, dürüstlüğü, kamu yararını gözetmeyi, hesap verebilirliği, öngörülebilirliği ve beyana güveni esas almalıdırlar. </a:t>
            </a:r>
          </a:p>
          <a:p>
            <a:pPr algn="just" eaLnBrk="1" hangingPunct="1">
              <a:lnSpc>
                <a:spcPct val="80000"/>
              </a:lnSpc>
              <a:buFontTx/>
              <a:buNone/>
            </a:pPr>
            <a:endParaRPr lang="tr-TR" altLang="tr-TR" sz="2400">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400" b="1">
                <a:latin typeface="Times New Roman" panose="02020603050405020304" pitchFamily="18" charset="0"/>
                <a:cs typeface="Times New Roman" panose="02020603050405020304" pitchFamily="18" charset="0"/>
              </a:rPr>
              <a:t>    </a:t>
            </a:r>
            <a:r>
              <a:rPr lang="tr-TR" altLang="tr-TR" sz="2400" b="1">
                <a:solidFill>
                  <a:srgbClr val="FF0000"/>
                </a:solidFill>
                <a:latin typeface="Times New Roman" panose="02020603050405020304" pitchFamily="18" charset="0"/>
                <a:cs typeface="Times New Roman" panose="02020603050405020304" pitchFamily="18" charset="0"/>
              </a:rPr>
              <a:t>Halka Hizmet Bilinci:</a:t>
            </a:r>
            <a:r>
              <a:rPr lang="tr-TR" altLang="tr-TR" sz="2400">
                <a:solidFill>
                  <a:srgbClr val="FF0000"/>
                </a:solidFill>
                <a:latin typeface="Times New Roman" panose="02020603050405020304" pitchFamily="18" charset="0"/>
                <a:cs typeface="Times New Roman" panose="02020603050405020304" pitchFamily="18" charset="0"/>
              </a:rPr>
              <a:t> </a:t>
            </a:r>
            <a:r>
              <a:rPr lang="tr-TR" altLang="tr-TR" sz="2400">
                <a:latin typeface="Times New Roman" panose="02020603050405020304" pitchFamily="18" charset="0"/>
                <a:cs typeface="Times New Roman" panose="02020603050405020304" pitchFamily="18" charset="0"/>
              </a:rPr>
              <a:t>Kamu görevlileri, kamu hizmetlerinin yerine getirilmesinde; halkın günlük yaşamını kolaylaştırmak, ihtiyaçlarını en etkin, hızlı ve verimli biçimde karşılamak için hizmette yerindeliği, hizmet kalitesini yükseltmeyi, halkın memnuniyetini artırmayı hedeflemelidirler.</a:t>
            </a:r>
          </a:p>
          <a:p>
            <a:pPr algn="just" eaLnBrk="1" hangingPunct="1">
              <a:lnSpc>
                <a:spcPct val="80000"/>
              </a:lnSpc>
              <a:buFontTx/>
              <a:buNone/>
            </a:pPr>
            <a:endParaRPr lang="tr-TR" altLang="tr-TR" sz="2400">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tr-TR" altLang="tr-TR" sz="2400" b="1">
                <a:latin typeface="Times New Roman" panose="02020603050405020304" pitchFamily="18" charset="0"/>
                <a:cs typeface="Times New Roman" panose="02020603050405020304" pitchFamily="18" charset="0"/>
              </a:rPr>
              <a:t>    </a:t>
            </a:r>
            <a:r>
              <a:rPr lang="tr-TR" altLang="tr-TR" sz="2400" b="1">
                <a:solidFill>
                  <a:srgbClr val="FF0000"/>
                </a:solidFill>
                <a:latin typeface="Times New Roman" panose="02020603050405020304" pitchFamily="18" charset="0"/>
                <a:cs typeface="Times New Roman" panose="02020603050405020304" pitchFamily="18" charset="0"/>
              </a:rPr>
              <a:t>Hizmet Standartlarına Uyma:</a:t>
            </a:r>
            <a:r>
              <a:rPr lang="tr-TR" altLang="tr-TR" sz="2400">
                <a:solidFill>
                  <a:srgbClr val="FF0000"/>
                </a:solidFill>
                <a:latin typeface="Times New Roman" panose="02020603050405020304" pitchFamily="18" charset="0"/>
                <a:cs typeface="Times New Roman" panose="02020603050405020304" pitchFamily="18" charset="0"/>
              </a:rPr>
              <a:t> </a:t>
            </a:r>
            <a:r>
              <a:rPr lang="tr-TR" altLang="tr-TR" sz="2400">
                <a:latin typeface="Times New Roman" panose="02020603050405020304" pitchFamily="18" charset="0"/>
                <a:cs typeface="Times New Roman" panose="02020603050405020304" pitchFamily="18" charset="0"/>
              </a:rPr>
              <a:t>Kamu kurum ve kuruluşlarının yöneticileri ve diğer personeli, kamu hizmetlerini belirlenen standartlara ve süreçlere uygun şekilde yürütmeli, hizmetten yararlananlara hizmet süreci boyunca gerekli açıklayıcı bilgileri vermelidirler.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Slayt Numarası Yer Tutucusu">
            <a:extLst>
              <a:ext uri="{FF2B5EF4-FFF2-40B4-BE49-F238E27FC236}">
                <a16:creationId xmlns:a16="http://schemas.microsoft.com/office/drawing/2014/main" id="{B014FB7B-6E92-4CEB-B410-BF06F8526A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139B64E-E435-4184-97D0-1D34B9B98856}" type="slidenum">
              <a:rPr lang="tr-TR" altLang="tr-TR" sz="1400" smtClean="0"/>
              <a:pPr>
                <a:spcBef>
                  <a:spcPct val="0"/>
                </a:spcBef>
                <a:buFontTx/>
                <a:buNone/>
              </a:pPr>
              <a:t>34</a:t>
            </a:fld>
            <a:endParaRPr lang="tr-TR" altLang="tr-TR" sz="1400"/>
          </a:p>
        </p:txBody>
      </p:sp>
      <p:sp>
        <p:nvSpPr>
          <p:cNvPr id="39939" name="1 İçerik Yer Tutucusu">
            <a:extLst>
              <a:ext uri="{FF2B5EF4-FFF2-40B4-BE49-F238E27FC236}">
                <a16:creationId xmlns:a16="http://schemas.microsoft.com/office/drawing/2014/main" id="{D40D8C08-12B8-4F74-8E8D-6613211E983E}"/>
              </a:ext>
            </a:extLst>
          </p:cNvPr>
          <p:cNvSpPr>
            <a:spLocks noGrp="1"/>
          </p:cNvSpPr>
          <p:nvPr>
            <p:ph idx="4294967295"/>
          </p:nvPr>
        </p:nvSpPr>
        <p:spPr>
          <a:xfrm>
            <a:off x="457200" y="1600200"/>
            <a:ext cx="8229600" cy="3733800"/>
          </a:xfrm>
        </p:spPr>
        <p:txBody>
          <a:bodyPr/>
          <a:lstStyle/>
          <a:p>
            <a:pPr marL="365125" indent="-255588" eaLnBrk="1" hangingPunct="1">
              <a:buFontTx/>
              <a:buNone/>
            </a:pPr>
            <a:r>
              <a:rPr lang="tr-TR" altLang="tr-TR" sz="2800">
                <a:solidFill>
                  <a:srgbClr val="FF0000"/>
                </a:solidFill>
              </a:rPr>
              <a:t>-</a:t>
            </a:r>
            <a:r>
              <a:rPr lang="tr-TR" altLang="tr-TR" sz="2800"/>
              <a:t>Meclis toplantılarının canlı yayınlanması, belediye harcamalarının şeffaf hale getirilmesi,</a:t>
            </a:r>
          </a:p>
          <a:p>
            <a:pPr marL="365125" indent="-255588" eaLnBrk="1" hangingPunct="1">
              <a:buFontTx/>
              <a:buNone/>
            </a:pPr>
            <a:r>
              <a:rPr lang="tr-TR" altLang="tr-TR" sz="2800"/>
              <a:t> </a:t>
            </a:r>
            <a:r>
              <a:rPr lang="tr-TR" altLang="tr-TR" sz="2800">
                <a:solidFill>
                  <a:srgbClr val="FF0000"/>
                </a:solidFill>
              </a:rPr>
              <a:t>-</a:t>
            </a:r>
            <a:r>
              <a:rPr lang="tr-TR" altLang="tr-TR" sz="2800"/>
              <a:t>Sınav kağıtlarının incelenebilmesi, sözlü</a:t>
            </a:r>
          </a:p>
          <a:p>
            <a:pPr marL="365125" indent="-255588" eaLnBrk="1" hangingPunct="1">
              <a:buFontTx/>
              <a:buNone/>
            </a:pPr>
            <a:r>
              <a:rPr lang="tr-TR" altLang="tr-TR" sz="2800"/>
              <a:t>   sınavların kayda alınması, </a:t>
            </a:r>
          </a:p>
          <a:p>
            <a:pPr marL="365125" indent="-255588" eaLnBrk="1" hangingPunct="1">
              <a:buFontTx/>
              <a:buNone/>
            </a:pPr>
            <a:r>
              <a:rPr lang="tr-TR" altLang="tr-TR" sz="2800">
                <a:solidFill>
                  <a:srgbClr val="FF0000"/>
                </a:solidFill>
              </a:rPr>
              <a:t>-</a:t>
            </a:r>
            <a:r>
              <a:rPr lang="tr-TR" altLang="tr-TR" sz="2800"/>
              <a:t> Her semte aynı hizmetin verilmesi,</a:t>
            </a:r>
          </a:p>
          <a:p>
            <a:pPr marL="365125" indent="-255588" eaLnBrk="1" hangingPunct="1">
              <a:buFontTx/>
              <a:buNone/>
            </a:pPr>
            <a:r>
              <a:rPr lang="tr-TR" altLang="tr-TR" sz="2800">
                <a:solidFill>
                  <a:srgbClr val="FF0000"/>
                </a:solidFill>
              </a:rPr>
              <a:t>- </a:t>
            </a:r>
            <a:r>
              <a:rPr lang="tr-TR" altLang="tr-TR" sz="2800"/>
              <a:t>Her kamu hizmetinin ücretli hale getirilmemesi</a:t>
            </a:r>
            <a:r>
              <a:rPr lang="tr-TR" altLang="tr-TR" sz="2800">
                <a:solidFill>
                  <a:srgbClr val="FF0000"/>
                </a:solidFill>
              </a:rPr>
              <a:t>  </a:t>
            </a:r>
            <a:r>
              <a:rPr lang="tr-TR" altLang="tr-TR" sz="2800"/>
              <a:t>vb.</a:t>
            </a:r>
            <a:endParaRPr lang="tr-TR" altLang="tr-TR" sz="2800">
              <a:solidFill>
                <a:srgbClr val="FF0000"/>
              </a:solidFill>
            </a:endParaRPr>
          </a:p>
          <a:p>
            <a:pPr marL="365125" indent="-255588" eaLnBrk="1" hangingPunct="1">
              <a:buFontTx/>
              <a:buChar char="-"/>
            </a:pPr>
            <a:endParaRPr lang="tr-TR" altLang="tr-TR"/>
          </a:p>
          <a:p>
            <a:pPr marL="365125" indent="-255588" eaLnBrk="1" hangingPunct="1"/>
            <a:endParaRPr lang="tr-TR" altLang="tr-TR"/>
          </a:p>
          <a:p>
            <a:pPr marL="365125" indent="-255588" eaLnBrk="1" hangingPunct="1"/>
            <a:endParaRPr lang="tr-TR" altLang="tr-TR"/>
          </a:p>
        </p:txBody>
      </p:sp>
      <p:sp>
        <p:nvSpPr>
          <p:cNvPr id="3" name="2 Başlık">
            <a:extLst>
              <a:ext uri="{FF2B5EF4-FFF2-40B4-BE49-F238E27FC236}">
                <a16:creationId xmlns:a16="http://schemas.microsoft.com/office/drawing/2014/main" id="{37F521DF-A0A5-467D-9A97-71F232DF162D}"/>
              </a:ext>
            </a:extLst>
          </p:cNvPr>
          <p:cNvSpPr>
            <a:spLocks noGrp="1"/>
          </p:cNvSpPr>
          <p:nvPr>
            <p:ph type="title" idx="4294967295"/>
          </p:nvPr>
        </p:nvSpPr>
        <p:spPr>
          <a:ln>
            <a:miter lim="800000"/>
            <a:headEnd/>
            <a:tailEnd/>
          </a:ln>
          <a:extLst/>
        </p:spPr>
        <p:txBody>
          <a:bodyPr rtlCol="0">
            <a:normAutofit/>
            <a:scene3d>
              <a:camera prst="orthographicFront"/>
              <a:lightRig rig="soft" dir="t"/>
            </a:scene3d>
            <a:sp3d prstMaterial="softEdge">
              <a:bevelT w="25400" h="25400"/>
            </a:sp3d>
          </a:bodyPr>
          <a:lstStyle/>
          <a:p>
            <a:pPr algn="l">
              <a:defRPr/>
            </a:pPr>
            <a:r>
              <a:rPr lang="tr-TR" sz="4000" b="1" kern="1200" dirty="0">
                <a:solidFill>
                  <a:srgbClr val="FF0000"/>
                </a:solidFill>
                <a:effectLst>
                  <a:outerShdw blurRad="31750" dist="25400" dir="5400000" algn="tl" rotWithShape="0">
                    <a:srgbClr val="000000">
                      <a:alpha val="25000"/>
                    </a:srgbClr>
                  </a:outerShdw>
                </a:effectLst>
              </a:rPr>
              <a:t>Kamu Hizmeti Bilincinde Olmak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Slayt Numarası Yer Tutucusu">
            <a:extLst>
              <a:ext uri="{FF2B5EF4-FFF2-40B4-BE49-F238E27FC236}">
                <a16:creationId xmlns:a16="http://schemas.microsoft.com/office/drawing/2014/main" id="{0A98E796-2EAA-42AE-AE98-BDA7AF28D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24ACE2-9868-4AB9-8069-11B1D49F123B}" type="slidenum">
              <a:rPr lang="tr-TR" altLang="tr-TR" sz="1400" smtClean="0"/>
              <a:pPr>
                <a:spcBef>
                  <a:spcPct val="0"/>
                </a:spcBef>
                <a:buFontTx/>
                <a:buNone/>
              </a:pPr>
              <a:t>35</a:t>
            </a:fld>
            <a:endParaRPr lang="tr-TR" altLang="tr-TR" sz="1400"/>
          </a:p>
        </p:txBody>
      </p:sp>
      <p:sp>
        <p:nvSpPr>
          <p:cNvPr id="40963" name="1 İçerik Yer Tutucusu">
            <a:extLst>
              <a:ext uri="{FF2B5EF4-FFF2-40B4-BE49-F238E27FC236}">
                <a16:creationId xmlns:a16="http://schemas.microsoft.com/office/drawing/2014/main" id="{18539E1D-6D25-4E27-9143-C892769D4E66}"/>
              </a:ext>
            </a:extLst>
          </p:cNvPr>
          <p:cNvSpPr>
            <a:spLocks noGrp="1"/>
          </p:cNvSpPr>
          <p:nvPr>
            <p:ph idx="4294967295"/>
          </p:nvPr>
        </p:nvSpPr>
        <p:spPr/>
        <p:txBody>
          <a:bodyPr/>
          <a:lstStyle/>
          <a:p>
            <a:pPr marL="365125" indent="-255588" eaLnBrk="1" hangingPunct="1"/>
            <a:r>
              <a:rPr lang="tr-TR" altLang="tr-TR" sz="2400"/>
              <a:t>Evde bakım hizmeti verilmesi,</a:t>
            </a:r>
          </a:p>
          <a:p>
            <a:pPr marL="365125" indent="-255588" eaLnBrk="1" hangingPunct="1"/>
            <a:r>
              <a:rPr lang="tr-TR" altLang="tr-TR" sz="2400"/>
              <a:t>Emekli maaşının eve getirilmesi,</a:t>
            </a:r>
          </a:p>
          <a:p>
            <a:pPr marL="365125" indent="-255588" eaLnBrk="1" hangingPunct="1"/>
            <a:r>
              <a:rPr lang="tr-TR" altLang="tr-TR" sz="2400"/>
              <a:t>Arıza bildiren aboneye geri dönülerek netice hakkında bilgi alınması,</a:t>
            </a:r>
          </a:p>
          <a:p>
            <a:pPr marL="365125" indent="-255588" eaLnBrk="1" hangingPunct="1"/>
            <a:r>
              <a:rPr lang="tr-TR" altLang="tr-TR" sz="2400"/>
              <a:t>Yapılacak hizmetlerle ilgili halkın beklentilerini önceden tespit edilmesi, (anket, referandum)</a:t>
            </a:r>
          </a:p>
          <a:p>
            <a:pPr marL="365125" indent="-255588" eaLnBrk="1" hangingPunct="1"/>
            <a:r>
              <a:rPr lang="tr-TR" altLang="tr-TR" sz="2400"/>
              <a:t>Farklı semtlerde belediye hizmet büroları açılması.</a:t>
            </a:r>
          </a:p>
          <a:p>
            <a:pPr marL="365125" indent="-255588" eaLnBrk="1" hangingPunct="1"/>
            <a:endParaRPr lang="tr-TR" altLang="tr-TR" sz="2400"/>
          </a:p>
        </p:txBody>
      </p:sp>
      <p:sp>
        <p:nvSpPr>
          <p:cNvPr id="3" name="2 Başlık">
            <a:extLst>
              <a:ext uri="{FF2B5EF4-FFF2-40B4-BE49-F238E27FC236}">
                <a16:creationId xmlns:a16="http://schemas.microsoft.com/office/drawing/2014/main" id="{1A8425C5-1D60-4C11-B10F-A449645D0383}"/>
              </a:ext>
            </a:extLst>
          </p:cNvPr>
          <p:cNvSpPr>
            <a:spLocks noGrp="1"/>
          </p:cNvSpPr>
          <p:nvPr>
            <p:ph type="title" idx="4294967295"/>
          </p:nvPr>
        </p:nvSpPr>
        <p:spPr>
          <a:ln>
            <a:miter lim="800000"/>
            <a:headEnd/>
            <a:tailEnd/>
          </a:ln>
          <a:extLst/>
        </p:spPr>
        <p:txBody>
          <a:bodyPr rtlCol="0">
            <a:normAutofit/>
            <a:scene3d>
              <a:camera prst="orthographicFront"/>
              <a:lightRig rig="soft" dir="t"/>
            </a:scene3d>
            <a:sp3d prstMaterial="softEdge">
              <a:bevelT w="25400" h="25400"/>
            </a:sp3d>
          </a:bodyPr>
          <a:lstStyle/>
          <a:p>
            <a:pPr algn="l">
              <a:defRPr/>
            </a:pPr>
            <a:r>
              <a:rPr lang="tr-TR" sz="4100" b="1" kern="1200" dirty="0">
                <a:solidFill>
                  <a:srgbClr val="FF0000"/>
                </a:solidFill>
                <a:effectLst>
                  <a:outerShdw blurRad="31750" dist="25400" dir="5400000" algn="tl" rotWithShape="0">
                    <a:srgbClr val="000000">
                      <a:alpha val="25000"/>
                    </a:srgbClr>
                  </a:outerShdw>
                </a:effectLst>
              </a:rPr>
              <a:t>          Halka Hizmet Bilinci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Slayt Numarası Yer Tutucusu">
            <a:extLst>
              <a:ext uri="{FF2B5EF4-FFF2-40B4-BE49-F238E27FC236}">
                <a16:creationId xmlns:a16="http://schemas.microsoft.com/office/drawing/2014/main" id="{06F5D35A-88BA-4DAF-8DC1-B548B7BCCA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B23EB7-E930-4965-893B-06C7CB9E21AA}" type="slidenum">
              <a:rPr lang="tr-TR" altLang="tr-TR" sz="1400" smtClean="0"/>
              <a:pPr>
                <a:spcBef>
                  <a:spcPct val="0"/>
                </a:spcBef>
                <a:buFontTx/>
                <a:buNone/>
              </a:pPr>
              <a:t>36</a:t>
            </a:fld>
            <a:endParaRPr lang="tr-TR" altLang="tr-TR" sz="1400"/>
          </a:p>
        </p:txBody>
      </p:sp>
      <p:sp>
        <p:nvSpPr>
          <p:cNvPr id="45059" name="1 İçerik Yer Tutucusu">
            <a:extLst>
              <a:ext uri="{FF2B5EF4-FFF2-40B4-BE49-F238E27FC236}">
                <a16:creationId xmlns:a16="http://schemas.microsoft.com/office/drawing/2014/main" id="{63A0053E-DB4A-4820-8E97-4183AD3A7D6E}"/>
              </a:ext>
            </a:extLst>
          </p:cNvPr>
          <p:cNvSpPr>
            <a:spLocks noGrp="1"/>
          </p:cNvSpPr>
          <p:nvPr>
            <p:ph idx="4294967295"/>
          </p:nvPr>
        </p:nvSpPr>
        <p:spPr/>
        <p:txBody>
          <a:bodyPr/>
          <a:lstStyle/>
          <a:p>
            <a:pPr marL="109537" indent="0" eaLnBrk="1" hangingPunct="1">
              <a:buFontTx/>
              <a:buNone/>
              <a:defRPr/>
            </a:pPr>
            <a:endParaRPr lang="tr-TR" altLang="tr-TR" sz="2800" dirty="0"/>
          </a:p>
          <a:p>
            <a:pPr marL="109537" indent="0" eaLnBrk="1" hangingPunct="1">
              <a:buFontTx/>
              <a:buNone/>
              <a:defRPr/>
            </a:pPr>
            <a:r>
              <a:rPr lang="tr-TR" altLang="tr-TR" sz="2800" dirty="0"/>
              <a:t>- Hizmetlerde bir örneklik sağlamak  için  standartlar ve bunlara ilişkin  süreler belirlemek.</a:t>
            </a:r>
          </a:p>
          <a:p>
            <a:pPr marL="365125" indent="-255588" eaLnBrk="1" hangingPunct="1">
              <a:buFontTx/>
              <a:buNone/>
              <a:defRPr/>
            </a:pPr>
            <a:r>
              <a:rPr lang="tr-TR" altLang="tr-TR" dirty="0">
                <a:solidFill>
                  <a:srgbClr val="FF0000"/>
                </a:solidFill>
              </a:rPr>
              <a:t> - </a:t>
            </a:r>
            <a:r>
              <a:rPr lang="tr-TR" altLang="tr-TR" sz="2800" dirty="0"/>
              <a:t>Danışma hizmetlerinde nitelikli ve kurumun her işini iyi derecede bilen personeli görevlendirmek.</a:t>
            </a:r>
          </a:p>
          <a:p>
            <a:pPr marL="365125" indent="-255588" eaLnBrk="1" hangingPunct="1">
              <a:buFontTx/>
              <a:buNone/>
              <a:defRPr/>
            </a:pPr>
            <a:r>
              <a:rPr lang="tr-TR" altLang="tr-TR" sz="2800" dirty="0"/>
              <a:t>  - Afiş, broşür vb. yönlendiricilerle hizmetin akışı hakkında bilgilendirme yapmak vb.</a:t>
            </a:r>
          </a:p>
        </p:txBody>
      </p:sp>
      <p:sp>
        <p:nvSpPr>
          <p:cNvPr id="3" name="2 Başlık">
            <a:extLst>
              <a:ext uri="{FF2B5EF4-FFF2-40B4-BE49-F238E27FC236}">
                <a16:creationId xmlns:a16="http://schemas.microsoft.com/office/drawing/2014/main" id="{AAB06B99-D8F6-4469-A81F-5833BC860AE0}"/>
              </a:ext>
            </a:extLst>
          </p:cNvPr>
          <p:cNvSpPr>
            <a:spLocks noGrp="1"/>
          </p:cNvSpPr>
          <p:nvPr>
            <p:ph type="title" idx="4294967295"/>
          </p:nvPr>
        </p:nvSpPr>
        <p:spPr>
          <a:ln>
            <a:miter lim="800000"/>
            <a:headEnd/>
            <a:tailEnd/>
          </a:ln>
          <a:extLst/>
        </p:spPr>
        <p:txBody>
          <a:bodyPr rtlCol="0">
            <a:noAutofit/>
            <a:scene3d>
              <a:camera prst="orthographicFront"/>
              <a:lightRig rig="soft" dir="t"/>
            </a:scene3d>
            <a:sp3d prstMaterial="softEdge">
              <a:bevelT w="25400" h="25400"/>
            </a:sp3d>
          </a:bodyPr>
          <a:lstStyle/>
          <a:p>
            <a:pPr>
              <a:defRPr/>
            </a:pPr>
            <a:r>
              <a:rPr lang="tr-TR" sz="4000" b="1" kern="1200" dirty="0">
                <a:solidFill>
                  <a:srgbClr val="FF0000"/>
                </a:solidFill>
                <a:effectLst>
                  <a:outerShdw blurRad="31750" dist="25400" dir="5400000" algn="tl" rotWithShape="0">
                    <a:srgbClr val="000000">
                      <a:alpha val="25000"/>
                    </a:srgbClr>
                  </a:outerShdw>
                </a:effectLst>
              </a:rPr>
              <a:t>Hizmet Standartlarına Uyma: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5 Slayt Numarası Yer Tutucusu">
            <a:extLst>
              <a:ext uri="{FF2B5EF4-FFF2-40B4-BE49-F238E27FC236}">
                <a16:creationId xmlns:a16="http://schemas.microsoft.com/office/drawing/2014/main" id="{66B6D3D2-DFE0-4D25-98B5-35BEB0409F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0B452F-ECC3-42BD-9A2A-48FB3D5720AB}" type="slidenum">
              <a:rPr lang="tr-TR" altLang="tr-TR" sz="1400" smtClean="0"/>
              <a:pPr>
                <a:spcBef>
                  <a:spcPct val="0"/>
                </a:spcBef>
                <a:buFontTx/>
                <a:buNone/>
              </a:pPr>
              <a:t>37</a:t>
            </a:fld>
            <a:endParaRPr lang="tr-TR" altLang="tr-TR" sz="1400"/>
          </a:p>
        </p:txBody>
      </p:sp>
      <p:sp>
        <p:nvSpPr>
          <p:cNvPr id="37891" name="Rectangle 2">
            <a:extLst>
              <a:ext uri="{FF2B5EF4-FFF2-40B4-BE49-F238E27FC236}">
                <a16:creationId xmlns:a16="http://schemas.microsoft.com/office/drawing/2014/main" id="{385BD060-DB31-4F89-B169-C1CBBE102181}"/>
              </a:ext>
            </a:extLst>
          </p:cNvPr>
          <p:cNvSpPr>
            <a:spLocks noGrp="1" noChangeArrowheads="1"/>
          </p:cNvSpPr>
          <p:nvPr>
            <p:ph type="body" idx="1"/>
          </p:nvPr>
        </p:nvSpPr>
        <p:spPr>
          <a:xfrm>
            <a:off x="304800" y="228600"/>
            <a:ext cx="8540750" cy="5943600"/>
          </a:xfrm>
        </p:spPr>
        <p:txBody>
          <a:bodyPr/>
          <a:lstStyle/>
          <a:p>
            <a:pPr algn="just" eaLnBrk="1" hangingPunct="1">
              <a:lnSpc>
                <a:spcPct val="80000"/>
              </a:lnSpc>
              <a:buFontTx/>
              <a:buNone/>
              <a:defRPr/>
            </a:pPr>
            <a:endParaRPr lang="tr-TR" sz="2500" b="1" dirty="0">
              <a:latin typeface="Times New Roman" pitchFamily="18" charset="0"/>
              <a:cs typeface="Times New Roman" pitchFamily="18" charset="0"/>
            </a:endParaRPr>
          </a:p>
          <a:p>
            <a:pPr algn="just" eaLnBrk="1" hangingPunct="1">
              <a:lnSpc>
                <a:spcPct val="80000"/>
              </a:lnSpc>
              <a:buFontTx/>
              <a:buNone/>
              <a:defRPr/>
            </a:pPr>
            <a:r>
              <a:rPr lang="tr-TR" sz="2500" b="1" dirty="0">
                <a:latin typeface="Times New Roman" pitchFamily="18" charset="0"/>
                <a:cs typeface="Times New Roman" pitchFamily="18" charset="0"/>
              </a:rPr>
              <a:t>    </a:t>
            </a:r>
            <a:r>
              <a:rPr lang="tr-TR" sz="2800" b="1" dirty="0">
                <a:solidFill>
                  <a:srgbClr val="FF0000"/>
                </a:solidFill>
                <a:latin typeface="Times New Roman" pitchFamily="18" charset="0"/>
                <a:cs typeface="Times New Roman" pitchFamily="18" charset="0"/>
              </a:rPr>
              <a:t>Amaç ve Misyona Bağlılık</a:t>
            </a:r>
            <a:r>
              <a:rPr lang="tr-TR" sz="2800" b="1" dirty="0">
                <a:latin typeface="Times New Roman" pitchFamily="18" charset="0"/>
                <a:cs typeface="Times New Roman" pitchFamily="18" charset="0"/>
              </a:rPr>
              <a:t>:</a:t>
            </a:r>
            <a:r>
              <a:rPr lang="tr-TR" sz="2800" dirty="0">
                <a:latin typeface="Times New Roman" pitchFamily="18" charset="0"/>
                <a:cs typeface="Times New Roman" pitchFamily="18" charset="0"/>
              </a:rPr>
              <a:t> Kamu görevlileri, çalıştıkları kurum veya kuruluşun amaçlarına uygun davranmalıdırlar. </a:t>
            </a:r>
          </a:p>
          <a:p>
            <a:pPr eaLnBrk="1" hangingPunct="1">
              <a:lnSpc>
                <a:spcPct val="80000"/>
              </a:lnSpc>
              <a:buFontTx/>
              <a:buNone/>
              <a:defRPr/>
            </a:pPr>
            <a:r>
              <a:rPr lang="tr-TR" sz="2800" dirty="0">
                <a:solidFill>
                  <a:srgbClr val="FF0000"/>
                </a:solidFill>
                <a:latin typeface="Times New Roman" pitchFamily="18" charset="0"/>
                <a:cs typeface="Times New Roman" pitchFamily="18" charset="0"/>
              </a:rPr>
              <a:t>    </a:t>
            </a:r>
            <a:r>
              <a:rPr lang="tr-TR" sz="2800" b="1" dirty="0">
                <a:solidFill>
                  <a:srgbClr val="FF0000"/>
                </a:solidFill>
                <a:latin typeface="Times New Roman" pitchFamily="18" charset="0"/>
                <a:cs typeface="Times New Roman" pitchFamily="18" charset="0"/>
              </a:rPr>
              <a:t>Dürüstlük ve Tarafsızlık:</a:t>
            </a:r>
            <a:r>
              <a:rPr lang="tr-TR" sz="2800" dirty="0">
                <a:solidFill>
                  <a:srgbClr val="FF0000"/>
                </a:solidFill>
                <a:latin typeface="Times New Roman" pitchFamily="18" charset="0"/>
                <a:cs typeface="Times New Roman" pitchFamily="18" charset="0"/>
              </a:rPr>
              <a:t> </a:t>
            </a:r>
            <a:r>
              <a:rPr lang="tr-TR" sz="2800" dirty="0">
                <a:latin typeface="Times New Roman" pitchFamily="18" charset="0"/>
                <a:cs typeface="Times New Roman" pitchFamily="18" charset="0"/>
              </a:rPr>
              <a:t>Kamu görevlileri; tüm eylem ve işlemlerinde yasallık, adalet, eşitlik ve dürüstlük ilkeleri doğrultusunda hareket etmeli, görevlerini yerine getirirken dil, din, felsefi inanç, siyasi düşünce, ırk, cinsiyet ve benzeri sebeplerle ayrım yapmamalı, insan hak ve özgürlüklerine aykırı veya kısıtlayıcı muamelede ve fırsat eşitliğini engelleyici davranış ve uygulamalarda bulunmamalıdırlar.</a:t>
            </a:r>
          </a:p>
          <a:p>
            <a:pPr eaLnBrk="1" hangingPunct="1">
              <a:lnSpc>
                <a:spcPct val="80000"/>
              </a:lnSpc>
              <a:buFontTx/>
              <a:buNone/>
              <a:defRPr/>
            </a:pPr>
            <a:r>
              <a:rPr lang="tr-TR" sz="2800" dirty="0">
                <a:solidFill>
                  <a:schemeClr val="accent3"/>
                </a:solidFill>
                <a:latin typeface="Times New Roman" pitchFamily="18" charset="0"/>
                <a:cs typeface="Times New Roman" pitchFamily="18" charset="0"/>
              </a:rPr>
              <a:t>       Kamu görevlileri, takdir yetkilerini, kamu yararı ve hizmet gerekleri doğrultusunda, her türlü keyfilikten uzak, tarafsızlık ve eşitlik ilkelerine uygun olarak kullanmalıdırlar.</a:t>
            </a:r>
          </a:p>
          <a:p>
            <a:pPr eaLnBrk="1" hangingPunct="1">
              <a:lnSpc>
                <a:spcPct val="80000"/>
              </a:lnSpc>
              <a:buFontTx/>
              <a:buNone/>
              <a:defRPr/>
            </a:pPr>
            <a:r>
              <a:rPr lang="tr-TR" sz="2800" dirty="0">
                <a:latin typeface="Times New Roman" pitchFamily="18" charset="0"/>
                <a:cs typeface="Times New Roman" pitchFamily="18"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Slayt Numarası Yer Tutucusu">
            <a:extLst>
              <a:ext uri="{FF2B5EF4-FFF2-40B4-BE49-F238E27FC236}">
                <a16:creationId xmlns:a16="http://schemas.microsoft.com/office/drawing/2014/main" id="{8750FB66-84CF-4E8C-94EB-5AF769415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EC209F-FEFE-4F9C-A8EE-0BF6BEF7761E}" type="slidenum">
              <a:rPr lang="tr-TR" altLang="tr-TR" sz="1400" smtClean="0"/>
              <a:pPr>
                <a:spcBef>
                  <a:spcPct val="0"/>
                </a:spcBef>
                <a:buFontTx/>
                <a:buNone/>
              </a:pPr>
              <a:t>38</a:t>
            </a:fld>
            <a:endParaRPr lang="tr-TR" altLang="tr-TR" sz="1400"/>
          </a:p>
        </p:txBody>
      </p:sp>
      <p:sp>
        <p:nvSpPr>
          <p:cNvPr id="44035" name="Rectangle 2">
            <a:extLst>
              <a:ext uri="{FF2B5EF4-FFF2-40B4-BE49-F238E27FC236}">
                <a16:creationId xmlns:a16="http://schemas.microsoft.com/office/drawing/2014/main" id="{3C51A88D-F6E8-4157-B1A6-0675736AC344}"/>
              </a:ext>
            </a:extLst>
          </p:cNvPr>
          <p:cNvSpPr>
            <a:spLocks noGrp="1" noChangeArrowheads="1"/>
          </p:cNvSpPr>
          <p:nvPr>
            <p:ph type="body" idx="1"/>
          </p:nvPr>
        </p:nvSpPr>
        <p:spPr>
          <a:xfrm>
            <a:off x="301625" y="228600"/>
            <a:ext cx="8540750" cy="6296025"/>
          </a:xfrm>
        </p:spPr>
        <p:txBody>
          <a:bodyPr/>
          <a:lstStyle/>
          <a:p>
            <a:pPr eaLnBrk="1" hangingPunct="1">
              <a:lnSpc>
                <a:spcPct val="80000"/>
              </a:lnSpc>
              <a:buFontTx/>
              <a:buNone/>
            </a:pPr>
            <a:r>
              <a:rPr lang="tr-TR" altLang="tr-TR" sz="2300" b="1">
                <a:latin typeface="Times New Roman" panose="02020603050405020304" pitchFamily="18" charset="0"/>
                <a:cs typeface="Times New Roman" panose="02020603050405020304" pitchFamily="18" charset="0"/>
              </a:rPr>
              <a:t>		                                                                                                                            </a:t>
            </a:r>
            <a:r>
              <a:rPr lang="tr-TR" altLang="tr-TR" sz="2800" b="1">
                <a:solidFill>
                  <a:srgbClr val="FF0000"/>
                </a:solidFill>
                <a:latin typeface="Times New Roman" panose="02020603050405020304" pitchFamily="18" charset="0"/>
                <a:cs typeface="Times New Roman" panose="02020603050405020304" pitchFamily="18" charset="0"/>
              </a:rPr>
              <a:t>Saygınlık ve Güven</a:t>
            </a:r>
            <a:r>
              <a:rPr lang="tr-TR" altLang="tr-TR" sz="2800" b="1">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 Kamu görevlileri, görevin gerektirdiği itibar ve güvene layık olduklarını davranışlarıyla göstermelidirler. Halkın kamu hizmetine güven duygusunu zedeleyen, şüphe yaratan ve adalet ilkesine zarar veren davranışlardan kaçınmalıdırlar.</a:t>
            </a:r>
          </a:p>
          <a:p>
            <a:pPr eaLnBrk="1" hangingPunct="1">
              <a:lnSpc>
                <a:spcPct val="80000"/>
              </a:lnSpc>
              <a:buFontTx/>
              <a:buNone/>
            </a:pPr>
            <a:endParaRPr lang="tr-TR" altLang="tr-TR" sz="280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800">
                <a:latin typeface="Times New Roman" panose="02020603050405020304" pitchFamily="18" charset="0"/>
                <a:cs typeface="Times New Roman" panose="02020603050405020304" pitchFamily="18" charset="0"/>
              </a:rPr>
              <a:t>.      Yönetici veya denetleyici konumunda bulunan kamu görevlileri, keyfi davranışlarda, baskı, hakaret ve tehdit edici uygulamalarda bulunmamalı, açık ve kesin kanıtlara dayanmayan rapor düzenlememelidirler.</a:t>
            </a:r>
          </a:p>
          <a:p>
            <a:pPr eaLnBrk="1" hangingPunct="1">
              <a:lnSpc>
                <a:spcPct val="80000"/>
              </a:lnSpc>
              <a:buFontTx/>
              <a:buNone/>
            </a:pPr>
            <a:endParaRPr lang="tr-TR" altLang="tr-TR" sz="280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800" b="1">
                <a:solidFill>
                  <a:srgbClr val="FF0000"/>
                </a:solidFill>
                <a:latin typeface="Times New Roman" panose="02020603050405020304" pitchFamily="18" charset="0"/>
                <a:cs typeface="Times New Roman" panose="02020603050405020304" pitchFamily="18" charset="0"/>
              </a:rPr>
              <a:t>    Nezaket ve Saygı:</a:t>
            </a:r>
            <a:r>
              <a:rPr lang="tr-TR" altLang="tr-TR" sz="2800">
                <a:solidFill>
                  <a:srgbClr val="FF0000"/>
                </a:solidFill>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Kamu görevlileri, üstleri, meslektaşları, astları, diğer personel ile hizmetten yararlananlara karşı nazik ve saygılı davranmalı ve gerekli ilgiyi göstermelidirler.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5 Slayt Numarası Yer Tutucusu">
            <a:extLst>
              <a:ext uri="{FF2B5EF4-FFF2-40B4-BE49-F238E27FC236}">
                <a16:creationId xmlns:a16="http://schemas.microsoft.com/office/drawing/2014/main" id="{341F2A62-7977-473B-86AC-4C684A5E2D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9A98C1-0647-4392-81CB-40A398509225}" type="slidenum">
              <a:rPr lang="tr-TR" altLang="tr-TR" sz="1400" smtClean="0"/>
              <a:pPr>
                <a:spcBef>
                  <a:spcPct val="0"/>
                </a:spcBef>
                <a:buFontTx/>
                <a:buNone/>
              </a:pPr>
              <a:t>39</a:t>
            </a:fld>
            <a:endParaRPr lang="tr-TR" altLang="tr-TR" sz="1400"/>
          </a:p>
        </p:txBody>
      </p:sp>
      <p:sp>
        <p:nvSpPr>
          <p:cNvPr id="45059" name="Rectangle 2">
            <a:extLst>
              <a:ext uri="{FF2B5EF4-FFF2-40B4-BE49-F238E27FC236}">
                <a16:creationId xmlns:a16="http://schemas.microsoft.com/office/drawing/2014/main" id="{4AB1223C-5570-44ED-A53C-B9EF39880DAA}"/>
              </a:ext>
            </a:extLst>
          </p:cNvPr>
          <p:cNvSpPr>
            <a:spLocks noGrp="1" noChangeArrowheads="1"/>
          </p:cNvSpPr>
          <p:nvPr>
            <p:ph type="body" idx="1"/>
          </p:nvPr>
        </p:nvSpPr>
        <p:spPr>
          <a:xfrm>
            <a:off x="301625" y="609600"/>
            <a:ext cx="8540750" cy="5843588"/>
          </a:xfrm>
        </p:spPr>
        <p:txBody>
          <a:bodyPr/>
          <a:lstStyle/>
          <a:p>
            <a:pPr eaLnBrk="1" hangingPunct="1">
              <a:lnSpc>
                <a:spcPct val="8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Kamu Malları ve Kaynaklarının Kullanımı</a:t>
            </a:r>
            <a:r>
              <a:rPr lang="tr-TR" altLang="tr-TR" sz="2800" b="1">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 Kamu görevlileri, kamu bina ve taşıtları ile diğer kamu malları ve kaynaklarını kamusal amaçlar ve hizmet gerekleri dışında kullanmamalı ve kullandırmamalı, bunları koruyup her an hizmete hazır halde bulundurmak için gerekli tedbirleri almalıdırlar.</a:t>
            </a:r>
          </a:p>
          <a:p>
            <a:pPr eaLnBrk="1" hangingPunct="1">
              <a:lnSpc>
                <a:spcPct val="80000"/>
              </a:lnSpc>
              <a:buFontTx/>
              <a:buNone/>
            </a:pPr>
            <a:r>
              <a:rPr lang="tr-TR" altLang="tr-TR" sz="2400">
                <a:latin typeface="Times New Roman" panose="02020603050405020304" pitchFamily="18" charset="0"/>
                <a:cs typeface="Times New Roman" panose="02020603050405020304" pitchFamily="18" charset="0"/>
              </a:rPr>
              <a:t>   </a:t>
            </a:r>
            <a:r>
              <a:rPr lang="tr-TR" altLang="tr-TR" sz="2400" b="1">
                <a:solidFill>
                  <a:srgbClr val="FF0000"/>
                </a:solidFill>
                <a:latin typeface="Times New Roman" panose="02020603050405020304" pitchFamily="18" charset="0"/>
                <a:cs typeface="Times New Roman" panose="02020603050405020304" pitchFamily="18" charset="0"/>
              </a:rPr>
              <a:t> Savurganlıktan Kaçınma</a:t>
            </a:r>
            <a:r>
              <a:rPr lang="tr-TR" altLang="tr-TR" sz="2400" b="1">
                <a:latin typeface="Times New Roman" panose="02020603050405020304" pitchFamily="18" charset="0"/>
                <a:cs typeface="Times New Roman" panose="02020603050405020304" pitchFamily="18" charset="0"/>
              </a:rPr>
              <a:t>:</a:t>
            </a:r>
            <a:r>
              <a:rPr lang="tr-TR" altLang="tr-TR" sz="2400">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Kamu görevlileri, kamu bina ve taşıtları ile diğer kamu malları ve kaynaklarının kullanımında israf ve savurganlıktan kaçınmalı; kamu mallarını, kaynaklarını, işgücünü ve imkanlarını kullanırken etkin, verimli ve tutumlu davranmalıdırlar.</a:t>
            </a:r>
          </a:p>
          <a:p>
            <a:pPr eaLnBrk="1" hangingPunct="1">
              <a:lnSpc>
                <a:spcPct val="80000"/>
              </a:lnSpc>
              <a:buFontTx/>
              <a:buNone/>
            </a:pPr>
            <a:r>
              <a:rPr lang="tr-TR" altLang="tr-TR" sz="2400">
                <a:latin typeface="Times New Roman" panose="02020603050405020304" pitchFamily="18" charset="0"/>
                <a:cs typeface="Times New Roman" panose="02020603050405020304" pitchFamily="18" charset="0"/>
              </a:rPr>
              <a:t>     </a:t>
            </a:r>
            <a:r>
              <a:rPr lang="tr-TR" altLang="tr-TR" sz="2400" b="1">
                <a:solidFill>
                  <a:srgbClr val="FF0000"/>
                </a:solidFill>
                <a:latin typeface="Times New Roman" panose="02020603050405020304" pitchFamily="18" charset="0"/>
                <a:cs typeface="Times New Roman" panose="02020603050405020304" pitchFamily="18" charset="0"/>
              </a:rPr>
              <a:t>Bağlayıcı Açıklamalar ve Gerçek Dışı Beyan</a:t>
            </a:r>
            <a:r>
              <a:rPr lang="tr-TR" altLang="tr-TR" sz="2800" b="1">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 Kamu görevlileri, görevlerini yerine getirirken yetkilerini aşarak çalıştıkları kurumlarını bağlayıcı açıklama, taahhüt, vaat veya girişimlerde bulunmamalı, aldatıcı ve gerçek dışı beyanat vermemelidirler.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4">
            <a:extLst>
              <a:ext uri="{FF2B5EF4-FFF2-40B4-BE49-F238E27FC236}">
                <a16:creationId xmlns:a16="http://schemas.microsoft.com/office/drawing/2014/main" id="{7A3DCD49-90DE-4148-8D59-78503892EF32}"/>
              </a:ext>
            </a:extLst>
          </p:cNvPr>
          <p:cNvSpPr>
            <a:spLocks noGrp="1"/>
          </p:cNvSpPr>
          <p:nvPr>
            <p:ph type="title"/>
          </p:nvPr>
        </p:nvSpPr>
        <p:spPr>
          <a:xfrm>
            <a:off x="457200" y="277813"/>
            <a:ext cx="8229600" cy="230187"/>
          </a:xfrm>
        </p:spPr>
        <p:txBody>
          <a:bodyPr/>
          <a:lstStyle/>
          <a:p>
            <a:endParaRPr lang="tr-TR" altLang="tr-TR"/>
          </a:p>
        </p:txBody>
      </p:sp>
      <p:sp>
        <p:nvSpPr>
          <p:cNvPr id="6" name="İçerik Yer Tutucusu 5">
            <a:extLst>
              <a:ext uri="{FF2B5EF4-FFF2-40B4-BE49-F238E27FC236}">
                <a16:creationId xmlns:a16="http://schemas.microsoft.com/office/drawing/2014/main" id="{EDEB56D0-7332-417A-885D-77E0E233498C}"/>
              </a:ext>
            </a:extLst>
          </p:cNvPr>
          <p:cNvSpPr>
            <a:spLocks noGrp="1"/>
          </p:cNvSpPr>
          <p:nvPr>
            <p:ph idx="1"/>
          </p:nvPr>
        </p:nvSpPr>
        <p:spPr>
          <a:xfrm>
            <a:off x="152400" y="277813"/>
            <a:ext cx="8686800" cy="5741987"/>
          </a:xfrm>
        </p:spPr>
        <p:txBody>
          <a:bodyPr/>
          <a:lstStyle/>
          <a:p>
            <a:pPr algn="just">
              <a:defRPr/>
            </a:pPr>
            <a:endParaRPr lang="tr-TR" b="1" dirty="0">
              <a:cs typeface="Arial" pitchFamily="34" charset="0"/>
            </a:endParaRPr>
          </a:p>
          <a:p>
            <a:pPr algn="just">
              <a:defRPr/>
            </a:pPr>
            <a:endParaRPr lang="tr-TR" b="1" dirty="0">
              <a:cs typeface="Arial" pitchFamily="34" charset="0"/>
            </a:endParaRPr>
          </a:p>
          <a:p>
            <a:pPr marL="114300" indent="0" algn="just">
              <a:buFont typeface="Arial" panose="020B0604020202020204" pitchFamily="34" charset="0"/>
              <a:buNone/>
              <a:defRPr/>
            </a:pPr>
            <a:r>
              <a:rPr lang="tr-TR" sz="2800" dirty="0">
                <a:cs typeface="Arial" pitchFamily="34" charset="0"/>
              </a:rPr>
              <a:t>Her ülke için en az 3 uluslararası kurumun                                                                                                                      yürüttüğü araştırmanın bulgularına dayanarak hazırlanan 2020 Yolsuzluk Algı Endeksi Raporu; uzmanların, sivil toplum örgütlerinin ve iş dünyası temsilcilerinin kamu kesimindeki yolsuzluğa dair algılarını yansıtmaktadır. Araştırma metodolojisine göre 0 puan en yüksek yolsuzluk algısına, 100 puan ise en düşük yolsuzluk algısına işaret etmektedir.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Slayt Numarası Yer Tutucusu">
            <a:extLst>
              <a:ext uri="{FF2B5EF4-FFF2-40B4-BE49-F238E27FC236}">
                <a16:creationId xmlns:a16="http://schemas.microsoft.com/office/drawing/2014/main" id="{69115293-A78D-46D2-B10B-93A9E30281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5278B0-732F-4868-8A50-1BB29B0D7379}" type="slidenum">
              <a:rPr lang="tr-TR" altLang="tr-TR" sz="1400" smtClean="0"/>
              <a:pPr>
                <a:spcBef>
                  <a:spcPct val="0"/>
                </a:spcBef>
                <a:buFontTx/>
                <a:buNone/>
              </a:pPr>
              <a:t>40</a:t>
            </a:fld>
            <a:endParaRPr lang="tr-TR" altLang="tr-TR" sz="1400"/>
          </a:p>
        </p:txBody>
      </p:sp>
      <p:sp>
        <p:nvSpPr>
          <p:cNvPr id="46083" name="Rectangle 2">
            <a:extLst>
              <a:ext uri="{FF2B5EF4-FFF2-40B4-BE49-F238E27FC236}">
                <a16:creationId xmlns:a16="http://schemas.microsoft.com/office/drawing/2014/main" id="{39BDCDCB-EC91-44CC-8E29-392701577BCD}"/>
              </a:ext>
            </a:extLst>
          </p:cNvPr>
          <p:cNvSpPr>
            <a:spLocks noGrp="1" noChangeArrowheads="1"/>
          </p:cNvSpPr>
          <p:nvPr>
            <p:ph type="body" idx="1"/>
          </p:nvPr>
        </p:nvSpPr>
        <p:spPr>
          <a:xfrm>
            <a:off x="301625" y="609600"/>
            <a:ext cx="8540750" cy="5915025"/>
          </a:xfrm>
        </p:spPr>
        <p:txBody>
          <a:bodyPr/>
          <a:lstStyle/>
          <a:p>
            <a:pPr eaLnBrk="1" hangingPunct="1">
              <a:lnSpc>
                <a:spcPct val="9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Bilgi Verme, Saydamlık ve Katılımcılık</a:t>
            </a:r>
            <a:r>
              <a:rPr lang="tr-TR" altLang="tr-TR" sz="2400" b="1">
                <a:latin typeface="Times New Roman" panose="02020603050405020304" pitchFamily="18" charset="0"/>
                <a:cs typeface="Times New Roman" panose="02020603050405020304" pitchFamily="18" charset="0"/>
              </a:rPr>
              <a:t>:</a:t>
            </a:r>
            <a:r>
              <a:rPr lang="tr-TR" altLang="tr-TR" sz="2400">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Kamu görevlileri, gerçek ve tüzel kişilerin talep etmesi halinde istenen bilgi veya belgeleri, 4982 sayılı Bilgi Edinme Hakkı Kanununda belirlenen istisnalar dışında, usulüne uygun olarak vermelidirler.</a:t>
            </a:r>
          </a:p>
          <a:p>
            <a:pPr eaLnBrk="1" hangingPunct="1">
              <a:lnSpc>
                <a:spcPct val="90000"/>
              </a:lnSpc>
              <a:buFontTx/>
              <a:buNone/>
            </a:pPr>
            <a:r>
              <a:rPr lang="tr-TR" altLang="tr-TR" sz="2400">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Üst yöneticiler, ilgili kanunların izin verdiği çerçevede, kurumlarının ihale süreçlerini, faaliyet ve denetim raporlarını uygun araçlarla kamuoyunun bilgisine sunmalıdırlar.</a:t>
            </a:r>
          </a:p>
          <a:p>
            <a:pPr eaLnBrk="1" hangingPunct="1">
              <a:lnSpc>
                <a:spcPct val="90000"/>
              </a:lnSpc>
              <a:buFontTx/>
              <a:buNone/>
            </a:pPr>
            <a:r>
              <a:rPr lang="tr-TR" altLang="tr-TR" sz="2400">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Kamu görevlileri, kamu hizmetleri ile ilgili temel kararların hazırlanması, alınması ve bu kararların uygulanması aşamalarından birine veya tamamına, aksine yasal bir hüküm olmadıkça, o karardan etkilenecek olanların katkıda bulunmasını sağlamalıdırlar.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5 Slayt Numarası Yer Tutucusu">
            <a:extLst>
              <a:ext uri="{FF2B5EF4-FFF2-40B4-BE49-F238E27FC236}">
                <a16:creationId xmlns:a16="http://schemas.microsoft.com/office/drawing/2014/main" id="{08350075-EB4F-484B-B1AD-4ECC1B6851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97E32F-71B5-4C8E-988E-B241B1AFA0D1}" type="slidenum">
              <a:rPr lang="tr-TR" altLang="tr-TR" sz="1400" smtClean="0"/>
              <a:pPr>
                <a:spcBef>
                  <a:spcPct val="0"/>
                </a:spcBef>
                <a:buFontTx/>
                <a:buNone/>
              </a:pPr>
              <a:t>41</a:t>
            </a:fld>
            <a:endParaRPr lang="tr-TR" altLang="tr-TR" sz="1400"/>
          </a:p>
        </p:txBody>
      </p:sp>
      <p:sp>
        <p:nvSpPr>
          <p:cNvPr id="47107" name="Rectangle 2">
            <a:extLst>
              <a:ext uri="{FF2B5EF4-FFF2-40B4-BE49-F238E27FC236}">
                <a16:creationId xmlns:a16="http://schemas.microsoft.com/office/drawing/2014/main" id="{3F68B3C5-098E-4439-95C6-31FB45A28945}"/>
              </a:ext>
            </a:extLst>
          </p:cNvPr>
          <p:cNvSpPr>
            <a:spLocks noGrp="1" noChangeArrowheads="1"/>
          </p:cNvSpPr>
          <p:nvPr>
            <p:ph type="body" idx="1"/>
          </p:nvPr>
        </p:nvSpPr>
        <p:spPr>
          <a:xfrm>
            <a:off x="304800" y="685800"/>
            <a:ext cx="8540750" cy="5472113"/>
          </a:xfrm>
        </p:spPr>
        <p:txBody>
          <a:bodyPr/>
          <a:lstStyle/>
          <a:p>
            <a:pPr eaLnBrk="1" hangingPunct="1">
              <a:lnSpc>
                <a:spcPct val="8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a:t>
            </a:r>
            <a:r>
              <a:rPr lang="tr-TR" altLang="tr-TR" sz="2800" b="1">
                <a:solidFill>
                  <a:srgbClr val="FF0000"/>
                </a:solidFill>
                <a:latin typeface="Times New Roman" panose="02020603050405020304" pitchFamily="18" charset="0"/>
                <a:cs typeface="Times New Roman" panose="02020603050405020304" pitchFamily="18" charset="0"/>
              </a:rPr>
              <a:t>Yöneticilerin Hesap Verme Sorumluluğu</a:t>
            </a:r>
            <a:r>
              <a:rPr lang="tr-TR" altLang="tr-TR" sz="2400" b="1">
                <a:latin typeface="Times New Roman" panose="02020603050405020304" pitchFamily="18" charset="0"/>
                <a:cs typeface="Times New Roman" panose="02020603050405020304" pitchFamily="18" charset="0"/>
              </a:rPr>
              <a:t>:</a:t>
            </a:r>
            <a:r>
              <a:rPr lang="tr-TR" altLang="tr-TR" sz="2400">
                <a:latin typeface="Times New Roman" panose="02020603050405020304" pitchFamily="18" charset="0"/>
                <a:cs typeface="Times New Roman" panose="02020603050405020304" pitchFamily="18" charset="0"/>
              </a:rPr>
              <a:t> Kamu görevlileri, kamu hizmetlerinin yerine getirilmesi sırasında sorumlulukları ve yükümlülükleri konusunda hesap verebilir ve kamusal değerlendirme ve denetime her zaman açık ve hazır olmalıdırlar.</a:t>
            </a:r>
          </a:p>
          <a:p>
            <a:pPr eaLnBrk="1" hangingPunct="1">
              <a:lnSpc>
                <a:spcPct val="80000"/>
              </a:lnSpc>
              <a:buFontTx/>
              <a:buNone/>
            </a:pPr>
            <a:r>
              <a:rPr lang="tr-TR" altLang="tr-TR" sz="2400">
                <a:latin typeface="Times New Roman" panose="02020603050405020304" pitchFamily="18" charset="0"/>
                <a:cs typeface="Times New Roman" panose="02020603050405020304" pitchFamily="18" charset="0"/>
              </a:rPr>
              <a:t>    	   Yönetici kamu görevlileri, yetkisi içindeki personelin yolsuzluk yapmasını önlemek için gerekli tedbirleri almalıdırlar. Bu tedbirler; yasal ve idari düzenlemeleri uygulamayı, eğitim ve bilgilendirme konusunda uygun çalışmalar yapmayı, personelinin karşı karşıya kaldığı mali ve diğer zorluklar konusunda dikkatli davranmayı ve kişisel davranışlarıyla personeline örnek olmayı kapsar.</a:t>
            </a:r>
          </a:p>
          <a:p>
            <a:pPr eaLnBrk="1" hangingPunct="1">
              <a:lnSpc>
                <a:spcPct val="80000"/>
              </a:lnSpc>
              <a:buFontTx/>
              <a:buNone/>
            </a:pPr>
            <a:r>
              <a:rPr lang="tr-TR" altLang="tr-TR" sz="2400">
                <a:latin typeface="Times New Roman" panose="02020603050405020304" pitchFamily="18" charset="0"/>
                <a:cs typeface="Times New Roman" panose="02020603050405020304" pitchFamily="18" charset="0"/>
              </a:rPr>
              <a:t>        Yönetici kamu görevlileri, personeline etik davranış ilkeleri konusunda uygun eğitimi sağlamak, bu ilkelere uyulup uyulmadığını gözetlemek, geliriyle bağdaşmayan yaşantısını izlemek ve etik davranış konusunda rehberlik etmekle yükümlüdür.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Slayt Numarası Yer Tutucusu">
            <a:extLst>
              <a:ext uri="{FF2B5EF4-FFF2-40B4-BE49-F238E27FC236}">
                <a16:creationId xmlns:a16="http://schemas.microsoft.com/office/drawing/2014/main" id="{85F0707E-4DEB-4D2C-82B0-A3F02BD0B8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E4AAE7-B11F-45A4-A6CA-E6D589E2181B}" type="slidenum">
              <a:rPr lang="tr-TR" altLang="tr-TR" sz="1400" smtClean="0"/>
              <a:pPr>
                <a:spcBef>
                  <a:spcPct val="0"/>
                </a:spcBef>
                <a:buFontTx/>
                <a:buNone/>
              </a:pPr>
              <a:t>42</a:t>
            </a:fld>
            <a:endParaRPr lang="tr-TR" altLang="tr-TR" sz="1400"/>
          </a:p>
        </p:txBody>
      </p:sp>
      <p:sp>
        <p:nvSpPr>
          <p:cNvPr id="48131" name="Rectangle 2">
            <a:extLst>
              <a:ext uri="{FF2B5EF4-FFF2-40B4-BE49-F238E27FC236}">
                <a16:creationId xmlns:a16="http://schemas.microsoft.com/office/drawing/2014/main" id="{877900F6-AF64-47F6-887B-A0169825714E}"/>
              </a:ext>
            </a:extLst>
          </p:cNvPr>
          <p:cNvSpPr>
            <a:spLocks noGrp="1" noChangeArrowheads="1"/>
          </p:cNvSpPr>
          <p:nvPr>
            <p:ph type="body" idx="1"/>
          </p:nvPr>
        </p:nvSpPr>
        <p:spPr>
          <a:xfrm>
            <a:off x="358775" y="533400"/>
            <a:ext cx="8785225" cy="5816600"/>
          </a:xfrm>
        </p:spPr>
        <p:txBody>
          <a:bodyPr/>
          <a:lstStyle/>
          <a:p>
            <a:pPr eaLnBrk="1" hangingPunct="1">
              <a:lnSpc>
                <a:spcPct val="80000"/>
              </a:lnSpc>
              <a:buFontTx/>
              <a:buNone/>
            </a:pPr>
            <a:r>
              <a:rPr lang="tr-TR" altLang="tr-TR" sz="2800" b="1">
                <a:solidFill>
                  <a:srgbClr val="FF0000"/>
                </a:solidFill>
                <a:latin typeface="Times New Roman" panose="02020603050405020304" pitchFamily="18" charset="0"/>
                <a:cs typeface="Times New Roman" panose="02020603050405020304" pitchFamily="18" charset="0"/>
              </a:rPr>
              <a:t>   Yetkili Makamlara Bildirim</a:t>
            </a:r>
            <a:r>
              <a:rPr lang="tr-TR" altLang="tr-TR" sz="2800" b="1">
                <a:latin typeface="Times New Roman" panose="02020603050405020304" pitchFamily="18" charset="0"/>
                <a:cs typeface="Times New Roman" panose="02020603050405020304" pitchFamily="18" charset="0"/>
              </a:rPr>
              <a:t>:</a:t>
            </a:r>
            <a:r>
              <a:rPr lang="tr-TR" altLang="tr-TR" sz="2800">
                <a:latin typeface="Times New Roman" panose="02020603050405020304" pitchFamily="18" charset="0"/>
                <a:cs typeface="Times New Roman" panose="02020603050405020304" pitchFamily="18" charset="0"/>
              </a:rPr>
              <a:t> Kamu görevlileri, Yönetmelikte belirlenen etik davranış ilkeleriyle bağdaşmayan veya yasadışı iş ve eylemlerde bulunmalarının talep edilmesi halinde veya hizmetlerini yürütürken bu tür bir eylem veya işlemden haberdar olduklarında ya da gördüklerinde durumu yetkili makamlara bildirmelidirler. Kurum ve kuruluş amirleri, ihbarda bulunan kamu görevlilerinin kimliğini gizli tutmalı ve kendilerine herhangi bir zarar gelmemesi için gerekli tedbirleri almalıdırlar. </a:t>
            </a:r>
          </a:p>
          <a:p>
            <a:pPr eaLnBrk="1" hangingPunct="1">
              <a:lnSpc>
                <a:spcPct val="80000"/>
              </a:lnSpc>
              <a:buFontTx/>
              <a:buNone/>
            </a:pPr>
            <a:endParaRPr lang="tr-TR" altLang="tr-TR" sz="240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Çıkar Çatışmasından Kaçınma</a:t>
            </a:r>
            <a:r>
              <a:rPr lang="tr-TR" altLang="tr-TR" sz="2400" b="1">
                <a:latin typeface="Times New Roman" panose="02020603050405020304" pitchFamily="18" charset="0"/>
                <a:cs typeface="Times New Roman" panose="02020603050405020304" pitchFamily="18" charset="0"/>
              </a:rPr>
              <a:t>:</a:t>
            </a:r>
            <a:r>
              <a:rPr lang="tr-TR" altLang="tr-TR" sz="2400">
                <a:latin typeface="Times New Roman" panose="02020603050405020304" pitchFamily="18" charset="0"/>
                <a:cs typeface="Times New Roman" panose="02020603050405020304" pitchFamily="18" charset="0"/>
              </a:rPr>
              <a:t> </a:t>
            </a:r>
            <a:r>
              <a:rPr lang="tr-TR" altLang="tr-TR" sz="2800" b="1">
                <a:latin typeface="Times New Roman" panose="02020603050405020304" pitchFamily="18" charset="0"/>
                <a:cs typeface="Times New Roman" panose="02020603050405020304" pitchFamily="18" charset="0"/>
              </a:rPr>
              <a:t>Çıkar Çatışması;</a:t>
            </a:r>
            <a:r>
              <a:rPr lang="tr-TR" altLang="tr-TR" sz="2800">
                <a:latin typeface="Times New Roman" panose="02020603050405020304" pitchFamily="18" charset="0"/>
                <a:cs typeface="Times New Roman" panose="02020603050405020304" pitchFamily="18" charset="0"/>
              </a:rPr>
              <a:t> kamu görevlilerinin görevlerini, tarafsız ve objektif şekilde icra etmelerini etkileyen ya da etkiliyormuş gibi gözüken, bireysel çıkar ile Kamu yararı arasında kalma halini ifade eder.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1">
            <a:extLst>
              <a:ext uri="{FF2B5EF4-FFF2-40B4-BE49-F238E27FC236}">
                <a16:creationId xmlns:a16="http://schemas.microsoft.com/office/drawing/2014/main" id="{1E4F3009-0892-47DF-8B9C-1AF6BBA32D86}"/>
              </a:ext>
            </a:extLst>
          </p:cNvPr>
          <p:cNvSpPr>
            <a:spLocks noGrp="1"/>
          </p:cNvSpPr>
          <p:nvPr>
            <p:ph type="title"/>
          </p:nvPr>
        </p:nvSpPr>
        <p:spPr/>
        <p:txBody>
          <a:bodyPr/>
          <a:lstStyle/>
          <a:p>
            <a:pPr eaLnBrk="1" hangingPunct="1"/>
            <a:r>
              <a:rPr lang="tr-TR" altLang="tr-TR"/>
              <a:t>ETİK İKİLEM</a:t>
            </a:r>
          </a:p>
        </p:txBody>
      </p:sp>
      <p:sp>
        <p:nvSpPr>
          <p:cNvPr id="49155" name="Slayt Numarası Yer Tutucusu 3">
            <a:extLst>
              <a:ext uri="{FF2B5EF4-FFF2-40B4-BE49-F238E27FC236}">
                <a16:creationId xmlns:a16="http://schemas.microsoft.com/office/drawing/2014/main" id="{5CA0C6C8-B9D9-4BFE-A15E-6C78A71B30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E3E28A-27F6-48F0-9A06-5DA49F375026}" type="slidenum">
              <a:rPr lang="tr-TR" altLang="tr-TR" sz="1400" smtClean="0">
                <a:solidFill>
                  <a:srgbClr val="FFFFFF"/>
                </a:solidFill>
              </a:rPr>
              <a:pPr>
                <a:spcBef>
                  <a:spcPct val="0"/>
                </a:spcBef>
                <a:buFontTx/>
                <a:buNone/>
              </a:pPr>
              <a:t>43</a:t>
            </a:fld>
            <a:endParaRPr lang="tr-TR" altLang="tr-TR" sz="1400">
              <a:solidFill>
                <a:srgbClr val="FFFFFF"/>
              </a:solidFill>
            </a:endParaRPr>
          </a:p>
        </p:txBody>
      </p:sp>
      <p:pic>
        <p:nvPicPr>
          <p:cNvPr id="49156" name="Picture 2">
            <a:extLst>
              <a:ext uri="{FF2B5EF4-FFF2-40B4-BE49-F238E27FC236}">
                <a16:creationId xmlns:a16="http://schemas.microsoft.com/office/drawing/2014/main" id="{DBEF0033-1A9B-4089-971F-BF782A7C8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8663" y="2351088"/>
            <a:ext cx="4537075" cy="3298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Slayt Numarası Yer Tutucusu">
            <a:extLst>
              <a:ext uri="{FF2B5EF4-FFF2-40B4-BE49-F238E27FC236}">
                <a16:creationId xmlns:a16="http://schemas.microsoft.com/office/drawing/2014/main" id="{366CD45C-7B65-4F8F-B8E0-076AE53B5F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F51457-2676-438A-8F2E-973E25391811}" type="slidenum">
              <a:rPr lang="tr-TR" altLang="tr-TR" sz="1400" smtClean="0"/>
              <a:pPr>
                <a:spcBef>
                  <a:spcPct val="0"/>
                </a:spcBef>
                <a:buFontTx/>
                <a:buNone/>
              </a:pPr>
              <a:t>44</a:t>
            </a:fld>
            <a:endParaRPr lang="tr-TR" altLang="tr-TR" sz="1400"/>
          </a:p>
        </p:txBody>
      </p:sp>
      <p:sp>
        <p:nvSpPr>
          <p:cNvPr id="50179" name="Rectangle 2">
            <a:extLst>
              <a:ext uri="{FF2B5EF4-FFF2-40B4-BE49-F238E27FC236}">
                <a16:creationId xmlns:a16="http://schemas.microsoft.com/office/drawing/2014/main" id="{BFA33946-C955-4A1F-8969-6B9DC0333639}"/>
              </a:ext>
            </a:extLst>
          </p:cNvPr>
          <p:cNvSpPr>
            <a:spLocks noGrp="1" noChangeArrowheads="1"/>
          </p:cNvSpPr>
          <p:nvPr>
            <p:ph type="title"/>
          </p:nvPr>
        </p:nvSpPr>
        <p:spPr/>
        <p:txBody>
          <a:bodyPr/>
          <a:lstStyle/>
          <a:p>
            <a:pPr eaLnBrk="1" hangingPunct="1"/>
            <a:r>
              <a:rPr lang="tr-TR" altLang="tr-TR" sz="4000">
                <a:solidFill>
                  <a:srgbClr val="FF0000"/>
                </a:solidFill>
              </a:rPr>
              <a:t>ETİK İKİLEMLER</a:t>
            </a:r>
          </a:p>
        </p:txBody>
      </p:sp>
      <p:sp>
        <p:nvSpPr>
          <p:cNvPr id="50180" name="Rectangle 3">
            <a:extLst>
              <a:ext uri="{FF2B5EF4-FFF2-40B4-BE49-F238E27FC236}">
                <a16:creationId xmlns:a16="http://schemas.microsoft.com/office/drawing/2014/main" id="{A64F7F50-190D-489D-A5A6-17C2D0527D1E}"/>
              </a:ext>
            </a:extLst>
          </p:cNvPr>
          <p:cNvSpPr>
            <a:spLocks noGrp="1" noChangeArrowheads="1"/>
          </p:cNvSpPr>
          <p:nvPr>
            <p:ph type="body" idx="1"/>
          </p:nvPr>
        </p:nvSpPr>
        <p:spPr/>
        <p:txBody>
          <a:bodyPr/>
          <a:lstStyle/>
          <a:p>
            <a:pPr eaLnBrk="1" hangingPunct="1"/>
            <a:r>
              <a:rPr lang="tr-TR" altLang="tr-TR" sz="2800"/>
              <a:t>Kamu görevlilerinin günlük hayatlarında sıklıkla karşılaştıkları ya da karşılaşabilecekleri pek çok etik ikilem bulunmaktadır.</a:t>
            </a:r>
          </a:p>
          <a:p>
            <a:pPr eaLnBrk="1" hangingPunct="1"/>
            <a:r>
              <a:rPr lang="tr-TR" altLang="tr-TR">
                <a:solidFill>
                  <a:srgbClr val="FF0000"/>
                </a:solidFill>
              </a:rPr>
              <a:t>Etik ikilem</a:t>
            </a:r>
            <a:r>
              <a:rPr lang="tr-TR" altLang="tr-TR"/>
              <a:t>, iki veya daha fazla değerin çatışma halinde olmasıdır</a:t>
            </a:r>
            <a:r>
              <a:rPr lang="tr-TR" altLang="tr-TR" sz="2800"/>
              <a:t>. Eğer, çatışan bu değerlerden birisi korunursa, diğeri korunamamakta ya da bir veya daha fazlasını koruyabilmek için, diğerlerini göz ardı etmek zorunluluğu bulunmaktadır.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5 Slayt Numarası Yer Tutucusu">
            <a:extLst>
              <a:ext uri="{FF2B5EF4-FFF2-40B4-BE49-F238E27FC236}">
                <a16:creationId xmlns:a16="http://schemas.microsoft.com/office/drawing/2014/main" id="{75D0E810-2F18-42CD-A80E-0756ECC562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07140B-251D-4DA6-B814-9B96B9CD6CCB}" type="slidenum">
              <a:rPr lang="tr-TR" altLang="tr-TR" sz="1400" smtClean="0"/>
              <a:pPr>
                <a:spcBef>
                  <a:spcPct val="0"/>
                </a:spcBef>
                <a:buFontTx/>
                <a:buNone/>
              </a:pPr>
              <a:t>45</a:t>
            </a:fld>
            <a:endParaRPr lang="tr-TR" altLang="tr-TR" sz="1400"/>
          </a:p>
        </p:txBody>
      </p:sp>
      <p:sp>
        <p:nvSpPr>
          <p:cNvPr id="54275" name="Rectangle 2">
            <a:extLst>
              <a:ext uri="{FF2B5EF4-FFF2-40B4-BE49-F238E27FC236}">
                <a16:creationId xmlns:a16="http://schemas.microsoft.com/office/drawing/2014/main" id="{B16A6088-C649-479C-81C7-19718649115F}"/>
              </a:ext>
            </a:extLst>
          </p:cNvPr>
          <p:cNvSpPr>
            <a:spLocks noGrp="1" noChangeArrowheads="1"/>
          </p:cNvSpPr>
          <p:nvPr>
            <p:ph type="body" idx="1"/>
          </p:nvPr>
        </p:nvSpPr>
        <p:spPr>
          <a:xfrm>
            <a:off x="304800" y="685800"/>
            <a:ext cx="8229600" cy="5257800"/>
          </a:xfrm>
        </p:spPr>
        <p:txBody>
          <a:bodyPr/>
          <a:lstStyle/>
          <a:p>
            <a:pPr eaLnBrk="1" hangingPunct="1">
              <a:lnSpc>
                <a:spcPct val="90000"/>
              </a:lnSpc>
              <a:defRPr/>
            </a:pPr>
            <a:r>
              <a:rPr lang="tr-TR" altLang="tr-TR" sz="2800" dirty="0"/>
              <a:t>Kamu yöneticilerinin karşılaştıkları </a:t>
            </a:r>
            <a:r>
              <a:rPr lang="tr-TR" altLang="tr-TR" sz="2800" dirty="0">
                <a:solidFill>
                  <a:srgbClr val="FF0000"/>
                </a:solidFill>
              </a:rPr>
              <a:t>birinci ikilem türü</a:t>
            </a:r>
            <a:r>
              <a:rPr lang="tr-TR" altLang="tr-TR" sz="2800" dirty="0"/>
              <a:t>, önlerindeki seçeneklerin hiç birisinin tam manasıyla tatmin edici olmadığı, onların içinden </a:t>
            </a:r>
            <a:r>
              <a:rPr lang="tr-TR" altLang="tr-TR" sz="2800" dirty="0">
                <a:solidFill>
                  <a:schemeClr val="accent1"/>
                </a:solidFill>
              </a:rPr>
              <a:t>en az kötü ya da diğerlerine göre daha iyi</a:t>
            </a:r>
            <a:r>
              <a:rPr lang="tr-TR" altLang="tr-TR" sz="2800" dirty="0">
                <a:solidFill>
                  <a:srgbClr val="EC767C"/>
                </a:solidFill>
              </a:rPr>
              <a:t> </a:t>
            </a:r>
            <a:r>
              <a:rPr lang="tr-TR" altLang="tr-TR" sz="2800" dirty="0"/>
              <a:t>olan seçeneğin belirlenmesi durumudur.</a:t>
            </a:r>
          </a:p>
          <a:p>
            <a:pPr eaLnBrk="1" hangingPunct="1">
              <a:lnSpc>
                <a:spcPct val="90000"/>
              </a:lnSpc>
              <a:defRPr/>
            </a:pPr>
            <a:endParaRPr lang="tr-TR" altLang="tr-TR" sz="2800" dirty="0"/>
          </a:p>
          <a:p>
            <a:pPr marL="0" indent="0" eaLnBrk="1" hangingPunct="1">
              <a:lnSpc>
                <a:spcPct val="90000"/>
              </a:lnSpc>
              <a:buFontTx/>
              <a:buNone/>
              <a:defRPr/>
            </a:pPr>
            <a:r>
              <a:rPr lang="tr-TR" altLang="tr-TR" sz="2500" dirty="0"/>
              <a:t>    Örneğin, yıkılan bir köprünün yenisinin yapılması için açılan ihalede, ihaleye katılmak üzere başvuran firmaların hiç birisi, tam anlamıyla yeterli şartları taşımamaktadır. Ancak, yeni bir ihalenin açılması için gerekli zaman yoktur ve kararın bir an önce verilmesi gerekmektedir. Bu durumda, kamu görevlisi, yeterli şartları taşımayan firmalar içinde, diğerlerine göre en iyisini seçmek durumundadır.</a:t>
            </a:r>
          </a:p>
          <a:p>
            <a:pPr eaLnBrk="1" hangingPunct="1">
              <a:lnSpc>
                <a:spcPct val="90000"/>
              </a:lnSpc>
              <a:defRPr/>
            </a:pPr>
            <a:endParaRPr lang="tr-TR" altLang="tr-T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Slayt Numarası Yer Tutucusu">
            <a:extLst>
              <a:ext uri="{FF2B5EF4-FFF2-40B4-BE49-F238E27FC236}">
                <a16:creationId xmlns:a16="http://schemas.microsoft.com/office/drawing/2014/main" id="{40CCE985-5D7A-46E7-836C-24374CDF47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4FCA3B-2AA4-4614-8F45-84B4DD6C7DC3}" type="slidenum">
              <a:rPr lang="tr-TR" altLang="tr-TR" sz="1400" smtClean="0"/>
              <a:pPr>
                <a:spcBef>
                  <a:spcPct val="0"/>
                </a:spcBef>
                <a:buFontTx/>
                <a:buNone/>
              </a:pPr>
              <a:t>46</a:t>
            </a:fld>
            <a:endParaRPr lang="tr-TR" altLang="tr-TR" sz="1400"/>
          </a:p>
        </p:txBody>
      </p:sp>
      <p:sp>
        <p:nvSpPr>
          <p:cNvPr id="52227" name="Rectangle 2">
            <a:extLst>
              <a:ext uri="{FF2B5EF4-FFF2-40B4-BE49-F238E27FC236}">
                <a16:creationId xmlns:a16="http://schemas.microsoft.com/office/drawing/2014/main" id="{B931AC8C-70A9-46EC-A2AB-DF275F270CF0}"/>
              </a:ext>
            </a:extLst>
          </p:cNvPr>
          <p:cNvSpPr>
            <a:spLocks noGrp="1" noChangeArrowheads="1"/>
          </p:cNvSpPr>
          <p:nvPr>
            <p:ph type="body" idx="1"/>
          </p:nvPr>
        </p:nvSpPr>
        <p:spPr>
          <a:xfrm>
            <a:off x="381000" y="838200"/>
            <a:ext cx="8229600" cy="5181600"/>
          </a:xfrm>
        </p:spPr>
        <p:txBody>
          <a:bodyPr/>
          <a:lstStyle/>
          <a:p>
            <a:pPr eaLnBrk="1" hangingPunct="1">
              <a:lnSpc>
                <a:spcPct val="80000"/>
              </a:lnSpc>
            </a:pPr>
            <a:r>
              <a:rPr lang="tr-TR" altLang="tr-TR">
                <a:solidFill>
                  <a:srgbClr val="FF0000"/>
                </a:solidFill>
              </a:rPr>
              <a:t>İkinci ikilem türü</a:t>
            </a:r>
            <a:r>
              <a:rPr lang="tr-TR" altLang="tr-TR"/>
              <a:t>, seçeneklerin </a:t>
            </a:r>
            <a:r>
              <a:rPr lang="tr-TR" altLang="tr-TR">
                <a:solidFill>
                  <a:schemeClr val="accent1"/>
                </a:solidFill>
              </a:rPr>
              <a:t>birden fazlasının ya da tamamının kendi başına iyi</a:t>
            </a:r>
            <a:r>
              <a:rPr lang="tr-TR" altLang="tr-TR"/>
              <a:t> olduğu ve birisinin seçilmesi durumunda diğerinden vazgeçilmesinin gerektiği bir durumdur. Burada kamu görevlisi, “en iyi”ler arasında bir seçim yapmak durumundadır. </a:t>
            </a:r>
          </a:p>
          <a:p>
            <a:pPr eaLnBrk="1" hangingPunct="1">
              <a:lnSpc>
                <a:spcPct val="80000"/>
              </a:lnSpc>
            </a:pPr>
            <a:endParaRPr lang="tr-TR" altLang="tr-TR" sz="2800"/>
          </a:p>
          <a:p>
            <a:pPr eaLnBrk="1" hangingPunct="1">
              <a:lnSpc>
                <a:spcPct val="80000"/>
              </a:lnSpc>
            </a:pPr>
            <a:r>
              <a:rPr lang="tr-TR" altLang="tr-TR" sz="2800"/>
              <a:t>Örneğin, bir kamu görevine atamada, aynı okuldan ve aynı diploma derecesiyle mezun olan ve yapılan sınavlarda da aynı performansı gösteren iki aday arasından birisinin tercih edilmesi, böyle zor bir seçimi gerektirmektedir.</a:t>
            </a:r>
          </a:p>
          <a:p>
            <a:pPr eaLnBrk="1" hangingPunct="1"/>
            <a:endParaRPr lang="tr-TR" alt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a:extLst>
              <a:ext uri="{FF2B5EF4-FFF2-40B4-BE49-F238E27FC236}">
                <a16:creationId xmlns:a16="http://schemas.microsoft.com/office/drawing/2014/main" id="{D87800A3-CE03-49DE-AE42-31B0F06550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D48C81-FC7D-4AD0-8C49-724EF3F5562B}" type="slidenum">
              <a:rPr lang="tr-TR" altLang="tr-TR" sz="1400" smtClean="0"/>
              <a:pPr>
                <a:spcBef>
                  <a:spcPct val="0"/>
                </a:spcBef>
                <a:buFontTx/>
                <a:buNone/>
              </a:pPr>
              <a:t>47</a:t>
            </a:fld>
            <a:endParaRPr lang="tr-TR" altLang="tr-TR" sz="1400"/>
          </a:p>
        </p:txBody>
      </p:sp>
      <p:sp>
        <p:nvSpPr>
          <p:cNvPr id="56323" name="Rectangle 2">
            <a:extLst>
              <a:ext uri="{FF2B5EF4-FFF2-40B4-BE49-F238E27FC236}">
                <a16:creationId xmlns:a16="http://schemas.microsoft.com/office/drawing/2014/main" id="{F74654DD-DAC8-4132-BC8A-3DD63920CF54}"/>
              </a:ext>
            </a:extLst>
          </p:cNvPr>
          <p:cNvSpPr>
            <a:spLocks noGrp="1" noChangeArrowheads="1"/>
          </p:cNvSpPr>
          <p:nvPr>
            <p:ph type="body" idx="1"/>
          </p:nvPr>
        </p:nvSpPr>
        <p:spPr>
          <a:xfrm>
            <a:off x="381000" y="304800"/>
            <a:ext cx="8229600" cy="5562600"/>
          </a:xfrm>
        </p:spPr>
        <p:txBody>
          <a:bodyPr/>
          <a:lstStyle/>
          <a:p>
            <a:pPr eaLnBrk="1" hangingPunct="1">
              <a:lnSpc>
                <a:spcPct val="90000"/>
              </a:lnSpc>
              <a:defRPr/>
            </a:pPr>
            <a:r>
              <a:rPr lang="tr-TR" altLang="tr-TR" dirty="0">
                <a:solidFill>
                  <a:srgbClr val="FF0000"/>
                </a:solidFill>
              </a:rPr>
              <a:t>Üçüncü ikilem türü</a:t>
            </a:r>
            <a:r>
              <a:rPr lang="tr-TR" altLang="tr-TR" dirty="0"/>
              <a:t>, </a:t>
            </a:r>
            <a:r>
              <a:rPr lang="tr-TR" altLang="tr-TR" dirty="0">
                <a:solidFill>
                  <a:schemeClr val="accent1"/>
                </a:solidFill>
              </a:rPr>
              <a:t>farklı kişi ve gruplar üzerinde farklı etki ve sonuçlar doğurması muhtemel </a:t>
            </a:r>
            <a:r>
              <a:rPr lang="tr-TR" altLang="tr-TR" dirty="0"/>
              <a:t>bir kararın verilmesidir. </a:t>
            </a:r>
          </a:p>
          <a:p>
            <a:pPr eaLnBrk="1" hangingPunct="1">
              <a:lnSpc>
                <a:spcPct val="90000"/>
              </a:lnSpc>
              <a:defRPr/>
            </a:pPr>
            <a:endParaRPr lang="tr-TR" altLang="tr-TR" dirty="0"/>
          </a:p>
          <a:p>
            <a:pPr marL="0" indent="0" eaLnBrk="1" hangingPunct="1">
              <a:lnSpc>
                <a:spcPct val="90000"/>
              </a:lnSpc>
              <a:buFontTx/>
              <a:buNone/>
              <a:defRPr/>
            </a:pPr>
            <a:r>
              <a:rPr lang="tr-TR" altLang="tr-TR" sz="2400" dirty="0"/>
              <a:t>    Örneğin, bir kamu arazisinin, özel sektöre yatırımı teşvik    amacıyla bedelsiz olarak tahsis edilmesi, bazı yerel topluluk üyelerini çevre kirliliği açısından rahatsız edebilecek, bazılarına da yeni iş imkanları temin edebilecektir. Bazıları kararı ekonomik gelişme yönünde olumlu olarak değerlendirirken, bazıları ise kararı yolsuzluk olarak nitelendirebilecektir. Görüldüğü gibi, kamu yöneticisi, muhtemel etkileri bakımından bir çok farklı değerlendirmeye konu olabilecek bir kararı, almak ya da almamakla karşı karşıya kalabilmektedir.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Slayt Numarası Yer Tutucusu">
            <a:extLst>
              <a:ext uri="{FF2B5EF4-FFF2-40B4-BE49-F238E27FC236}">
                <a16:creationId xmlns:a16="http://schemas.microsoft.com/office/drawing/2014/main" id="{DD2F8EF5-3C4C-4640-BDF8-153484BAD4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F050FC-E432-439F-92A4-A1D05C2A1A9A}" type="slidenum">
              <a:rPr lang="tr-TR" altLang="tr-TR" sz="1400" smtClean="0"/>
              <a:pPr>
                <a:spcBef>
                  <a:spcPct val="0"/>
                </a:spcBef>
                <a:buFontTx/>
                <a:buNone/>
              </a:pPr>
              <a:t>48</a:t>
            </a:fld>
            <a:endParaRPr lang="tr-TR" altLang="tr-TR" sz="1400"/>
          </a:p>
        </p:txBody>
      </p:sp>
      <p:sp>
        <p:nvSpPr>
          <p:cNvPr id="54275" name="Rectangle 2">
            <a:extLst>
              <a:ext uri="{FF2B5EF4-FFF2-40B4-BE49-F238E27FC236}">
                <a16:creationId xmlns:a16="http://schemas.microsoft.com/office/drawing/2014/main" id="{F12966C9-23ED-47AA-98A0-5A37EF855482}"/>
              </a:ext>
            </a:extLst>
          </p:cNvPr>
          <p:cNvSpPr>
            <a:spLocks noGrp="1" noChangeArrowheads="1"/>
          </p:cNvSpPr>
          <p:nvPr>
            <p:ph type="body" idx="1"/>
          </p:nvPr>
        </p:nvSpPr>
        <p:spPr>
          <a:xfrm>
            <a:off x="457200" y="304800"/>
            <a:ext cx="8229600" cy="5715000"/>
          </a:xfrm>
        </p:spPr>
        <p:txBody>
          <a:bodyPr/>
          <a:lstStyle/>
          <a:p>
            <a:pPr eaLnBrk="1" hangingPunct="1">
              <a:lnSpc>
                <a:spcPct val="70000"/>
              </a:lnSpc>
            </a:pPr>
            <a:r>
              <a:rPr lang="tr-TR" altLang="tr-TR"/>
              <a:t>Kamu görevlilerinin karşılaşabilecekleri </a:t>
            </a:r>
            <a:r>
              <a:rPr lang="tr-TR" altLang="tr-TR">
                <a:solidFill>
                  <a:srgbClr val="FF0000"/>
                </a:solidFill>
              </a:rPr>
              <a:t>son ikilem türü</a:t>
            </a:r>
            <a:r>
              <a:rPr lang="tr-TR" altLang="tr-TR"/>
              <a:t>, verecekleri kararın muhtemel sonucundan, </a:t>
            </a:r>
            <a:r>
              <a:rPr lang="tr-TR" altLang="tr-TR">
                <a:solidFill>
                  <a:schemeClr val="accent1"/>
                </a:solidFill>
              </a:rPr>
              <a:t>kendilerinin ya da yakınlarının olumlu ya da olumsuz, dolaylı ya da dolaysız etkilenmeleri </a:t>
            </a:r>
            <a:r>
              <a:rPr lang="tr-TR" altLang="tr-TR"/>
              <a:t>durumudur. İşte böyle bir durumda, “</a:t>
            </a:r>
            <a:r>
              <a:rPr lang="tr-TR" altLang="tr-TR">
                <a:solidFill>
                  <a:srgbClr val="FF0000"/>
                </a:solidFill>
              </a:rPr>
              <a:t>çıkar çatışması</a:t>
            </a:r>
            <a:r>
              <a:rPr lang="tr-TR" altLang="tr-TR"/>
              <a:t>” söz konusu olmaktadır. Yani, karar alıcının bireysel çıkarları ile genel anlamda kamu çıkarı çelişmektedir. </a:t>
            </a:r>
          </a:p>
          <a:p>
            <a:pPr eaLnBrk="1" hangingPunct="1">
              <a:lnSpc>
                <a:spcPct val="70000"/>
              </a:lnSpc>
            </a:pPr>
            <a:endParaRPr lang="tr-TR" altLang="tr-TR" sz="2800"/>
          </a:p>
          <a:p>
            <a:pPr eaLnBrk="1" hangingPunct="1">
              <a:lnSpc>
                <a:spcPct val="70000"/>
              </a:lnSpc>
              <a:buFontTx/>
              <a:buNone/>
            </a:pPr>
            <a:r>
              <a:rPr lang="tr-TR" altLang="tr-TR" sz="2800"/>
              <a:t>    </a:t>
            </a:r>
            <a:r>
              <a:rPr lang="tr-TR" altLang="tr-TR" sz="2400"/>
              <a:t>Örneğin, bir yöneticinin, kamunun yararına olarak kendi arsasının da bulunduğu bir yerin kamulaştırılmasına karar vermesi, böyle zor bir seçimi gerektiren bir ikilemdir. Böyle durumlarda, ilke olarak, karardan olumlu ya da olumsuz, dolaylı ya da dolaysız olarak etkilenebilecek kamu görevlilerinin, karar verme sürecine katılmamaları gerekmektedir.</a:t>
            </a:r>
          </a:p>
          <a:p>
            <a:pPr eaLnBrk="1" hangingPunct="1"/>
            <a:endParaRPr lang="tr-TR" alt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3">
            <a:extLst>
              <a:ext uri="{FF2B5EF4-FFF2-40B4-BE49-F238E27FC236}">
                <a16:creationId xmlns:a16="http://schemas.microsoft.com/office/drawing/2014/main" id="{A6AC8564-E021-4BB9-A42B-A3F835F97B95}"/>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A08E6B93-39B0-47EC-8EAA-62C916A3EDFA}" type="slidenum">
              <a:rPr lang="tr-TR" altLang="tr-TR" sz="1400" smtClean="0">
                <a:solidFill>
                  <a:srgbClr val="FFFFFF"/>
                </a:solidFill>
              </a:rPr>
              <a:pPr algn="l">
                <a:spcBef>
                  <a:spcPct val="0"/>
                </a:spcBef>
                <a:buFontTx/>
                <a:buNone/>
              </a:pPr>
              <a:t>49</a:t>
            </a:fld>
            <a:endParaRPr lang="tr-TR" altLang="tr-TR" sz="1400">
              <a:solidFill>
                <a:srgbClr val="FFFFFF"/>
              </a:solidFill>
            </a:endParaRPr>
          </a:p>
        </p:txBody>
      </p:sp>
      <p:graphicFrame>
        <p:nvGraphicFramePr>
          <p:cNvPr id="5" name="Tablo 4">
            <a:extLst>
              <a:ext uri="{FF2B5EF4-FFF2-40B4-BE49-F238E27FC236}">
                <a16:creationId xmlns:a16="http://schemas.microsoft.com/office/drawing/2014/main" id="{20F0AD17-FD8E-462B-8C53-B4297824C082}"/>
              </a:ext>
            </a:extLst>
          </p:cNvPr>
          <p:cNvGraphicFramePr>
            <a:graphicFrameLocks noGrp="1"/>
          </p:cNvGraphicFramePr>
          <p:nvPr/>
        </p:nvGraphicFramePr>
        <p:xfrm>
          <a:off x="250825" y="188913"/>
          <a:ext cx="8713787" cy="6754813"/>
        </p:xfrm>
        <a:graphic>
          <a:graphicData uri="http://schemas.openxmlformats.org/drawingml/2006/table">
            <a:tbl>
              <a:tblPr firstRow="1" bandRow="1">
                <a:tableStyleId>{5C22544A-7EE6-4342-B048-85BDC9FD1C3A}</a:tableStyleId>
              </a:tblPr>
              <a:tblGrid>
                <a:gridCol w="3456709">
                  <a:extLst>
                    <a:ext uri="{9D8B030D-6E8A-4147-A177-3AD203B41FA5}">
                      <a16:colId xmlns:a16="http://schemas.microsoft.com/office/drawing/2014/main" val="20000"/>
                    </a:ext>
                  </a:extLst>
                </a:gridCol>
                <a:gridCol w="2191998">
                  <a:extLst>
                    <a:ext uri="{9D8B030D-6E8A-4147-A177-3AD203B41FA5}">
                      <a16:colId xmlns:a16="http://schemas.microsoft.com/office/drawing/2014/main" val="20001"/>
                    </a:ext>
                  </a:extLst>
                </a:gridCol>
                <a:gridCol w="3065080">
                  <a:extLst>
                    <a:ext uri="{9D8B030D-6E8A-4147-A177-3AD203B41FA5}">
                      <a16:colId xmlns:a16="http://schemas.microsoft.com/office/drawing/2014/main" val="20002"/>
                    </a:ext>
                  </a:extLst>
                </a:gridCol>
              </a:tblGrid>
              <a:tr h="504005">
                <a:tc>
                  <a:txBody>
                    <a:bodyPr/>
                    <a:lstStyle/>
                    <a:p>
                      <a:r>
                        <a:rPr lang="tr-TR" sz="1800" dirty="0"/>
                        <a:t>Durum/Olay</a:t>
                      </a:r>
                    </a:p>
                  </a:txBody>
                  <a:tcPr marL="91449" marR="9144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a:effectLst/>
                        </a:rPr>
                        <a:t>Çıkar Çatışması Türü</a:t>
                      </a:r>
                      <a:endParaRPr lang="tr-TR" sz="1400" dirty="0"/>
                    </a:p>
                  </a:txBody>
                  <a:tcPr marL="91449" marR="91449" marT="45716" marB="45716"/>
                </a:tc>
                <a:tc>
                  <a:txBody>
                    <a:bodyPr/>
                    <a:lstStyle/>
                    <a:p>
                      <a:r>
                        <a:rPr lang="tr-TR" sz="1800" dirty="0"/>
                        <a:t>Nedeni</a:t>
                      </a:r>
                    </a:p>
                  </a:txBody>
                  <a:tcPr marL="91449" marR="91449" marT="45716" marB="45716"/>
                </a:tc>
                <a:extLst>
                  <a:ext uri="{0D108BD9-81ED-4DB2-BD59-A6C34878D82A}">
                    <a16:rowId xmlns:a16="http://schemas.microsoft.com/office/drawing/2014/main" val="10000"/>
                  </a:ext>
                </a:extLst>
              </a:tr>
              <a:tr h="1737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1-</a:t>
                      </a:r>
                      <a:r>
                        <a:rPr lang="tr-TR" sz="1800" baseline="0" dirty="0">
                          <a:effectLst/>
                        </a:rPr>
                        <a:t> </a:t>
                      </a:r>
                      <a:r>
                        <a:rPr lang="tr-TR" sz="1800" dirty="0">
                          <a:effectLst/>
                        </a:rPr>
                        <a:t>Şehir planlayıcısı olarak Belediyede görev yapmaktasınız. Düzenli olarak planlama başvurularını değerlendirmektesiniz.</a:t>
                      </a:r>
                      <a:endParaRPr lang="tr-TR" sz="1800" dirty="0"/>
                    </a:p>
                  </a:txBody>
                  <a:tcPr marL="91449" marR="91449"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effectLst/>
                        </a:rPr>
                        <a:t>Çıkar çatışması yok</a:t>
                      </a:r>
                    </a:p>
                    <a:p>
                      <a:endParaRPr lang="tr-TR" sz="1800" dirty="0"/>
                    </a:p>
                  </a:txBody>
                  <a:tcPr marL="91449" marR="9144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Bu sizin görevinizin bir parçasıdır. Görevinizi etkileyen şahsi bir çıkarınız yoktur.</a:t>
                      </a:r>
                    </a:p>
                    <a:p>
                      <a:endParaRPr lang="tr-TR" sz="1800" dirty="0"/>
                    </a:p>
                  </a:txBody>
                  <a:tcPr marL="91449" marR="91449" marT="45716" marB="45716"/>
                </a:tc>
                <a:extLst>
                  <a:ext uri="{0D108BD9-81ED-4DB2-BD59-A6C34878D82A}">
                    <a16:rowId xmlns:a16="http://schemas.microsoft.com/office/drawing/2014/main" val="10001"/>
                  </a:ext>
                </a:extLst>
              </a:tr>
              <a:tr h="2011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2- Belediye, ihale ile bir mimarlık firmasına şehir düzenlemesini yaptıracaktır. İhale sürecinde sunulan tekliflerin şehir planlayıcısı tarafından incelenmesi aşaması mevcuttur.</a:t>
                      </a:r>
                      <a:endParaRPr lang="tr-TR" sz="1800" dirty="0"/>
                    </a:p>
                  </a:txBody>
                  <a:tcPr marL="91449" marR="91449"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effectLst/>
                        </a:rPr>
                        <a:t>Potansiyel çıkar çatışması</a:t>
                      </a:r>
                    </a:p>
                    <a:p>
                      <a:endParaRPr lang="tr-TR" sz="1800" dirty="0"/>
                    </a:p>
                  </a:txBody>
                  <a:tcPr marL="91449" marR="9144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Bir</a:t>
                      </a:r>
                      <a:r>
                        <a:rPr lang="tr-TR" sz="1800" baseline="0" dirty="0">
                          <a:effectLst/>
                        </a:rPr>
                        <a:t> yakınının </a:t>
                      </a:r>
                      <a:r>
                        <a:rPr lang="tr-TR" sz="1800" dirty="0">
                          <a:effectLst/>
                        </a:rPr>
                        <a:t>ortak olduğu bir şirket ihaleye başvuruda bulundu. Bu firmanın teklifini inceleme yetkisi size verilebilir.</a:t>
                      </a:r>
                      <a:endParaRPr lang="tr-TR" sz="1800" dirty="0"/>
                    </a:p>
                  </a:txBody>
                  <a:tcPr marL="91449" marR="91449" marT="45716" marB="45716"/>
                </a:tc>
                <a:extLst>
                  <a:ext uri="{0D108BD9-81ED-4DB2-BD59-A6C34878D82A}">
                    <a16:rowId xmlns:a16="http://schemas.microsoft.com/office/drawing/2014/main" val="10002"/>
                  </a:ext>
                </a:extLst>
              </a:tr>
              <a:tr h="1188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3- Yakınına</a:t>
                      </a:r>
                      <a:r>
                        <a:rPr lang="tr-TR" sz="1800" baseline="0" dirty="0">
                          <a:effectLst/>
                        </a:rPr>
                        <a:t> ait </a:t>
                      </a:r>
                      <a:r>
                        <a:rPr lang="tr-TR" sz="1800" dirty="0">
                          <a:effectLst/>
                        </a:rPr>
                        <a:t>firmanın teklifini inceleme yetkisi başka bir şehir planlayıcısına verildi.</a:t>
                      </a:r>
                      <a:endParaRPr lang="tr-TR" sz="1800" dirty="0"/>
                    </a:p>
                  </a:txBody>
                  <a:tcPr marL="91449" marR="91449"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effectLst/>
                        </a:rPr>
                        <a:t>Görünüşte çıkar çatışması</a:t>
                      </a:r>
                    </a:p>
                    <a:p>
                      <a:endParaRPr lang="tr-TR" sz="1800" dirty="0"/>
                    </a:p>
                  </a:txBody>
                  <a:tcPr marL="91449" marR="9144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Önyargı/Algı</a:t>
                      </a:r>
                      <a:endParaRPr lang="tr-TR" sz="1800" dirty="0"/>
                    </a:p>
                  </a:txBody>
                  <a:tcPr marL="91449" marR="91449" marT="45716" marB="45716"/>
                </a:tc>
                <a:extLst>
                  <a:ext uri="{0D108BD9-81ED-4DB2-BD59-A6C34878D82A}">
                    <a16:rowId xmlns:a16="http://schemas.microsoft.com/office/drawing/2014/main" val="10003"/>
                  </a:ext>
                </a:extLst>
              </a:tr>
              <a:tr h="1313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effectLst/>
                        </a:rPr>
                        <a:t>4- Başka bir ihale sürecinde yakınına</a:t>
                      </a:r>
                      <a:r>
                        <a:rPr lang="tr-TR" sz="1800" baseline="0" dirty="0">
                          <a:effectLst/>
                        </a:rPr>
                        <a:t> ait</a:t>
                      </a:r>
                      <a:r>
                        <a:rPr lang="tr-TR" sz="1800" dirty="0">
                          <a:effectLst/>
                        </a:rPr>
                        <a:t> firmanın teklifini değerlendirme görevi size verildi. </a:t>
                      </a:r>
                      <a:endParaRPr lang="tr-TR" sz="1800" dirty="0"/>
                    </a:p>
                  </a:txBody>
                  <a:tcPr marL="91449" marR="91449"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8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effectLst/>
                        </a:rPr>
                        <a:t>Gerçek çıkar çatışması</a:t>
                      </a:r>
                      <a:endParaRPr lang="tr-TR" sz="1800" dirty="0">
                        <a:effectLst/>
                        <a:latin typeface="Times New Roman"/>
                        <a:ea typeface="Times New Roman"/>
                      </a:endParaRPr>
                    </a:p>
                    <a:p>
                      <a:endParaRPr lang="tr-TR" sz="1800" dirty="0"/>
                    </a:p>
                  </a:txBody>
                  <a:tcPr marL="91449" marR="91449" marT="45716" marB="45716"/>
                </a:tc>
                <a:tc>
                  <a:txBody>
                    <a:bodyPr/>
                    <a:lstStyle/>
                    <a:p>
                      <a:r>
                        <a:rPr lang="tr-TR" sz="1800" dirty="0">
                          <a:effectLst/>
                        </a:rPr>
                        <a:t>Bir kamu görevlisi olarak görevinizle ilgili kişisel bir çıkara sahipsiniz. </a:t>
                      </a:r>
                      <a:br>
                        <a:rPr lang="tr-TR" sz="1800" dirty="0">
                          <a:effectLst/>
                        </a:rPr>
                      </a:br>
                      <a:r>
                        <a:rPr lang="tr-TR" sz="1800" dirty="0">
                          <a:effectLst/>
                        </a:rPr>
                        <a:t>Etkileme ihtimali…</a:t>
                      </a:r>
                      <a:endParaRPr lang="tr-TR" sz="1800" dirty="0"/>
                    </a:p>
                  </a:txBody>
                  <a:tcPr marL="91449" marR="91449" marT="45716" marB="45716"/>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1D29817-86EB-42E7-903F-AF1116F8E51F}"/>
              </a:ext>
            </a:extLst>
          </p:cNvPr>
          <p:cNvSpPr>
            <a:spLocks noGrp="1" noChangeArrowheads="1"/>
          </p:cNvSpPr>
          <p:nvPr>
            <p:ph type="ctrTitle" idx="4294967295"/>
          </p:nvPr>
        </p:nvSpPr>
        <p:spPr>
          <a:xfrm>
            <a:off x="250825" y="228600"/>
            <a:ext cx="7489825" cy="6629400"/>
          </a:xfrm>
        </p:spPr>
        <p:txBody>
          <a:bodyPr/>
          <a:lstStyle/>
          <a:p>
            <a:pPr algn="just"/>
            <a:r>
              <a:rPr lang="tr-TR" altLang="tr-TR" sz="3400">
                <a:solidFill>
                  <a:schemeClr val="tx1"/>
                </a:solidFill>
                <a:cs typeface="Arial" panose="020B0604020202020204" pitchFamily="34" charset="0"/>
              </a:rPr>
              <a:t>Endekste kapsama dahil edilen 180 ülkeden endeks değeri en yüksek olan Danimarka 89 endeks skoruyla birinci sırada yer almıştır. Bunu, 88 skorla Yeni Zelanda ve 85 skorla Finlandiya takip etmektedir.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2">
            <a:extLst>
              <a:ext uri="{FF2B5EF4-FFF2-40B4-BE49-F238E27FC236}">
                <a16:creationId xmlns:a16="http://schemas.microsoft.com/office/drawing/2014/main" id="{C0D584D6-B098-4FE1-A190-9EFA8E164653}"/>
              </a:ext>
            </a:extLst>
          </p:cNvPr>
          <p:cNvSpPr>
            <a:spLocks noGrp="1"/>
          </p:cNvSpPr>
          <p:nvPr>
            <p:ph type="title"/>
          </p:nvPr>
        </p:nvSpPr>
        <p:spPr/>
        <p:txBody>
          <a:bodyPr/>
          <a:lstStyle/>
          <a:p>
            <a:pPr eaLnBrk="1" hangingPunct="1"/>
            <a:r>
              <a:rPr lang="tr-TR" altLang="tr-TR" i="1">
                <a:solidFill>
                  <a:srgbClr val="C00000"/>
                </a:solidFill>
              </a:rPr>
              <a:t>“Kişisel çıkar”</a:t>
            </a:r>
            <a:r>
              <a:rPr lang="tr-TR" altLang="tr-TR">
                <a:solidFill>
                  <a:srgbClr val="C00000"/>
                </a:solidFill>
              </a:rPr>
              <a:t> </a:t>
            </a:r>
          </a:p>
        </p:txBody>
      </p:sp>
      <p:sp>
        <p:nvSpPr>
          <p:cNvPr id="2" name="İçerik Yer Tutucusu 1">
            <a:extLst>
              <a:ext uri="{FF2B5EF4-FFF2-40B4-BE49-F238E27FC236}">
                <a16:creationId xmlns:a16="http://schemas.microsoft.com/office/drawing/2014/main" id="{045F9471-5A25-4ACF-91B6-5B8E44737FA7}"/>
              </a:ext>
            </a:extLst>
          </p:cNvPr>
          <p:cNvSpPr>
            <a:spLocks noGrp="1"/>
          </p:cNvSpPr>
          <p:nvPr>
            <p:ph idx="1"/>
          </p:nvPr>
        </p:nvSpPr>
        <p:spPr>
          <a:xfrm>
            <a:off x="20638" y="1484313"/>
            <a:ext cx="8435975" cy="4525962"/>
          </a:xfrm>
        </p:spPr>
        <p:txBody>
          <a:bodyPr rtlCol="0">
            <a:normAutofit/>
          </a:bodyPr>
          <a:lstStyle/>
          <a:p>
            <a:pPr eaLnBrk="1" fontAlgn="auto" hangingPunct="1">
              <a:spcAft>
                <a:spcPts val="0"/>
              </a:spcAft>
              <a:defRPr/>
            </a:pPr>
            <a:r>
              <a:rPr lang="tr-TR" dirty="0"/>
              <a:t>Bireylere yarar sağlayan her türlü menfaat.</a:t>
            </a:r>
          </a:p>
          <a:p>
            <a:pPr marL="109537" indent="0" eaLnBrk="1" fontAlgn="auto" hangingPunct="1">
              <a:spcAft>
                <a:spcPts val="0"/>
              </a:spcAft>
              <a:buFont typeface="Wingdings 3" pitchFamily="18" charset="2"/>
              <a:buNone/>
              <a:defRPr/>
            </a:pPr>
            <a:r>
              <a:rPr lang="tr-TR" sz="2400" dirty="0">
                <a:solidFill>
                  <a:srgbClr val="C00000"/>
                </a:solidFill>
              </a:rPr>
              <a:t>Örnek: </a:t>
            </a:r>
          </a:p>
          <a:p>
            <a:pPr eaLnBrk="1" fontAlgn="auto" hangingPunct="1">
              <a:spcAft>
                <a:spcPts val="0"/>
              </a:spcAft>
              <a:defRPr/>
            </a:pPr>
            <a:r>
              <a:rPr lang="tr-TR" sz="2400" dirty="0"/>
              <a:t>İş yapılacak şirkete ait hisse senetlerine sahip olunması, b kurumla ilişkili bir şirkette yönetim kurulu üyeliği bulunması, bunlardan ayrı olarak kendisine teklif edilen hediye ve ağırlama giderlerini karşılama vb. menfaatler, </a:t>
            </a:r>
            <a:r>
              <a:rPr lang="tr-TR" sz="2400" dirty="0">
                <a:solidFill>
                  <a:srgbClr val="C00000"/>
                </a:solidFill>
              </a:rPr>
              <a:t>(maddi çıkar) </a:t>
            </a:r>
          </a:p>
          <a:p>
            <a:pPr eaLnBrk="1" fontAlgn="auto" hangingPunct="1">
              <a:spcAft>
                <a:spcPts val="0"/>
              </a:spcAft>
              <a:defRPr/>
            </a:pPr>
            <a:r>
              <a:rPr lang="tr-TR" sz="2400" dirty="0"/>
              <a:t>Kişisel veya ailesel ilişkilerden, hobilerden, sosyal veya kültürel aktivitelerden yararlanma; kendi yakınlarına yardım etme isteği </a:t>
            </a:r>
            <a:r>
              <a:rPr lang="tr-TR" sz="2400" dirty="0">
                <a:solidFill>
                  <a:srgbClr val="C00000"/>
                </a:solidFill>
              </a:rPr>
              <a:t>(manevi çıkar) </a:t>
            </a:r>
          </a:p>
          <a:p>
            <a:pPr marL="109537" indent="0" eaLnBrk="1" fontAlgn="auto" hangingPunct="1">
              <a:spcAft>
                <a:spcPts val="0"/>
              </a:spcAft>
              <a:buFont typeface="Wingdings 3" pitchFamily="18" charset="2"/>
              <a:buNone/>
              <a:defRPr/>
            </a:pPr>
            <a:endParaRPr lang="tr-TR" sz="2400" dirty="0"/>
          </a:p>
          <a:p>
            <a:pPr marL="109537" indent="0" eaLnBrk="1" fontAlgn="auto" hangingPunct="1">
              <a:spcAft>
                <a:spcPts val="0"/>
              </a:spcAft>
              <a:buFont typeface="Wingdings 3" pitchFamily="18" charset="2"/>
              <a:buNone/>
              <a:defRPr/>
            </a:pPr>
            <a:endParaRPr lang="tr-TR" sz="2800" i="1" dirty="0">
              <a:solidFill>
                <a:schemeClr val="accent3">
                  <a:lumMod val="75000"/>
                </a:schemeClr>
              </a:solidFill>
            </a:endParaRPr>
          </a:p>
          <a:p>
            <a:pPr marL="109537" indent="0" eaLnBrk="1" fontAlgn="auto" hangingPunct="1">
              <a:spcAft>
                <a:spcPts val="0"/>
              </a:spcAft>
              <a:buFont typeface="Wingdings 3" pitchFamily="18" charset="2"/>
              <a:buNone/>
              <a:defRPr/>
            </a:pPr>
            <a:endParaRPr lang="tr-TR" sz="2800" dirty="0"/>
          </a:p>
        </p:txBody>
      </p:sp>
      <p:sp>
        <p:nvSpPr>
          <p:cNvPr id="56324" name="Slayt Numarası Yer Tutucusu 3">
            <a:extLst>
              <a:ext uri="{FF2B5EF4-FFF2-40B4-BE49-F238E27FC236}">
                <a16:creationId xmlns:a16="http://schemas.microsoft.com/office/drawing/2014/main" id="{ECC190A4-6658-4FA8-97EF-478AA615EB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0A3E30-9599-4348-8EE3-A20A6FE62D0A}" type="slidenum">
              <a:rPr lang="tr-TR" altLang="tr-TR" sz="1000" smtClean="0"/>
              <a:pPr>
                <a:spcBef>
                  <a:spcPct val="0"/>
                </a:spcBef>
                <a:buFontTx/>
                <a:buNone/>
              </a:pPr>
              <a:t>50</a:t>
            </a:fld>
            <a:endParaRPr lang="tr-TR" altLang="tr-TR" sz="1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2">
            <a:extLst>
              <a:ext uri="{FF2B5EF4-FFF2-40B4-BE49-F238E27FC236}">
                <a16:creationId xmlns:a16="http://schemas.microsoft.com/office/drawing/2014/main" id="{A6A3BF35-8BEF-445B-8987-994E7A2DB009}"/>
              </a:ext>
            </a:extLst>
          </p:cNvPr>
          <p:cNvSpPr>
            <a:spLocks noGrp="1"/>
          </p:cNvSpPr>
          <p:nvPr>
            <p:ph type="title"/>
          </p:nvPr>
        </p:nvSpPr>
        <p:spPr/>
        <p:txBody>
          <a:bodyPr/>
          <a:lstStyle/>
          <a:p>
            <a:pPr eaLnBrk="1" hangingPunct="1"/>
            <a:r>
              <a:rPr lang="tr-TR" altLang="tr-TR" i="1">
                <a:solidFill>
                  <a:srgbClr val="FF0000"/>
                </a:solidFill>
              </a:rPr>
              <a:t>“yakın”</a:t>
            </a:r>
            <a:r>
              <a:rPr lang="tr-TR" altLang="tr-TR">
                <a:solidFill>
                  <a:srgbClr val="FF0000"/>
                </a:solidFill>
              </a:rPr>
              <a:t> terimi</a:t>
            </a:r>
          </a:p>
        </p:txBody>
      </p:sp>
      <p:sp>
        <p:nvSpPr>
          <p:cNvPr id="2" name="İçerik Yer Tutucusu 1">
            <a:extLst>
              <a:ext uri="{FF2B5EF4-FFF2-40B4-BE49-F238E27FC236}">
                <a16:creationId xmlns:a16="http://schemas.microsoft.com/office/drawing/2014/main" id="{171EAC5F-F6F7-492A-A165-9BF835ABD562}"/>
              </a:ext>
            </a:extLst>
          </p:cNvPr>
          <p:cNvSpPr>
            <a:spLocks noGrp="1"/>
          </p:cNvSpPr>
          <p:nvPr>
            <p:ph idx="1"/>
          </p:nvPr>
        </p:nvSpPr>
        <p:spPr/>
        <p:txBody>
          <a:bodyPr rtlCol="0">
            <a:normAutofit fontScale="92500" lnSpcReduction="10000"/>
          </a:bodyPr>
          <a:lstStyle/>
          <a:p>
            <a:pPr eaLnBrk="1" fontAlgn="auto" hangingPunct="1">
              <a:spcAft>
                <a:spcPts val="0"/>
              </a:spcAft>
              <a:defRPr/>
            </a:pPr>
            <a:r>
              <a:rPr lang="tr-TR" dirty="0"/>
              <a:t>Kamu görevlisinin; </a:t>
            </a:r>
          </a:p>
          <a:p>
            <a:pPr eaLnBrk="1" fontAlgn="auto" hangingPunct="1">
              <a:spcAft>
                <a:spcPts val="0"/>
              </a:spcAft>
              <a:defRPr/>
            </a:pPr>
            <a:r>
              <a:rPr lang="tr-TR" dirty="0"/>
              <a:t>kan hısımlarını, </a:t>
            </a:r>
          </a:p>
          <a:p>
            <a:pPr eaLnBrk="1" fontAlgn="auto" hangingPunct="1">
              <a:spcAft>
                <a:spcPts val="0"/>
              </a:spcAft>
              <a:defRPr/>
            </a:pPr>
            <a:r>
              <a:rPr lang="tr-TR" dirty="0"/>
              <a:t>sıhrî hısımlarını,</a:t>
            </a:r>
          </a:p>
          <a:p>
            <a:pPr eaLnBrk="1" fontAlgn="auto" hangingPunct="1">
              <a:spcAft>
                <a:spcPts val="0"/>
              </a:spcAft>
              <a:defRPr/>
            </a:pPr>
            <a:r>
              <a:rPr lang="tr-TR" dirty="0"/>
              <a:t>şahsi ilişkisi olan diğer bütün kişileri kapsamaktadır. </a:t>
            </a:r>
          </a:p>
          <a:p>
            <a:pPr marL="109537" indent="0" eaLnBrk="1" fontAlgn="auto" hangingPunct="1">
              <a:spcAft>
                <a:spcPts val="0"/>
              </a:spcAft>
              <a:buFont typeface="Wingdings 3" pitchFamily="18" charset="2"/>
              <a:buNone/>
              <a:defRPr/>
            </a:pPr>
            <a:r>
              <a:rPr lang="tr-TR" dirty="0"/>
              <a:t>Böylece kamu görevlisinin eşi, akrabaları, arkadaşları, sevgilisi, asker arkadaşı, komşusu</a:t>
            </a:r>
          </a:p>
          <a:p>
            <a:pPr marL="109537" indent="0" eaLnBrk="1" fontAlgn="auto" hangingPunct="1">
              <a:spcAft>
                <a:spcPts val="0"/>
              </a:spcAft>
              <a:buFont typeface="Wingdings 3" pitchFamily="18" charset="2"/>
              <a:buNone/>
              <a:defRPr/>
            </a:pPr>
            <a:r>
              <a:rPr lang="tr-TR" dirty="0"/>
              <a:t>Yani HERKES “yakın” kavramına dâhil olacaktır. </a:t>
            </a:r>
          </a:p>
          <a:p>
            <a:pPr eaLnBrk="1" fontAlgn="auto" hangingPunct="1">
              <a:spcAft>
                <a:spcPts val="0"/>
              </a:spcAft>
              <a:defRPr/>
            </a:pPr>
            <a:endParaRPr lang="tr-TR" dirty="0"/>
          </a:p>
        </p:txBody>
      </p:sp>
      <p:sp>
        <p:nvSpPr>
          <p:cNvPr id="57348" name="Slayt Numarası Yer Tutucusu 3">
            <a:extLst>
              <a:ext uri="{FF2B5EF4-FFF2-40B4-BE49-F238E27FC236}">
                <a16:creationId xmlns:a16="http://schemas.microsoft.com/office/drawing/2014/main" id="{FFF675AE-2C90-442A-8C66-F0C3C16F8152}"/>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F2C47F4-3CA9-41E7-88F0-AF26CEE9F4D1}" type="slidenum">
              <a:rPr lang="tr-TR" altLang="tr-TR" sz="1400" smtClean="0">
                <a:solidFill>
                  <a:srgbClr val="FFFFFF"/>
                </a:solidFill>
              </a:rPr>
              <a:pPr algn="l">
                <a:spcBef>
                  <a:spcPct val="0"/>
                </a:spcBef>
                <a:buFontTx/>
                <a:buNone/>
              </a:pPr>
              <a:t>51</a:t>
            </a:fld>
            <a:endParaRPr lang="tr-TR" altLang="tr-TR" sz="1400">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3 Slayt Numarası Yer Tutucusu">
            <a:extLst>
              <a:ext uri="{FF2B5EF4-FFF2-40B4-BE49-F238E27FC236}">
                <a16:creationId xmlns:a16="http://schemas.microsoft.com/office/drawing/2014/main" id="{5EC2345E-9AD7-424B-B9AA-82503918FD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DC69E8-B99E-4593-9208-A735FFD2F7F3}" type="slidenum">
              <a:rPr lang="tr-TR" altLang="tr-TR" sz="1400" smtClean="0"/>
              <a:pPr>
                <a:spcBef>
                  <a:spcPct val="0"/>
                </a:spcBef>
                <a:buFontTx/>
                <a:buNone/>
              </a:pPr>
              <a:t>52</a:t>
            </a:fld>
            <a:endParaRPr lang="tr-TR" altLang="tr-TR" sz="1400"/>
          </a:p>
        </p:txBody>
      </p:sp>
      <p:sp>
        <p:nvSpPr>
          <p:cNvPr id="59395" name="1 İçerik Yer Tutucusu">
            <a:extLst>
              <a:ext uri="{FF2B5EF4-FFF2-40B4-BE49-F238E27FC236}">
                <a16:creationId xmlns:a16="http://schemas.microsoft.com/office/drawing/2014/main" id="{0B92426D-0ED0-48F9-AFEF-1AC2F7BD2A93}"/>
              </a:ext>
            </a:extLst>
          </p:cNvPr>
          <p:cNvSpPr>
            <a:spLocks noGrp="1"/>
          </p:cNvSpPr>
          <p:nvPr>
            <p:ph idx="4294967295"/>
          </p:nvPr>
        </p:nvSpPr>
        <p:spPr>
          <a:xfrm>
            <a:off x="428625" y="1500188"/>
            <a:ext cx="8229600" cy="4525962"/>
          </a:xfrm>
        </p:spPr>
        <p:txBody>
          <a:bodyPr/>
          <a:lstStyle/>
          <a:p>
            <a:pPr marL="365125" indent="-255588" eaLnBrk="1" hangingPunct="1"/>
            <a:r>
              <a:rPr lang="tr-TR" altLang="tr-TR" sz="3900"/>
              <a:t>Görevi tarafsız ve objektif şekilde yerine getirmeyi etkileme “ihtimal”i var. </a:t>
            </a:r>
          </a:p>
          <a:p>
            <a:pPr marL="365125" indent="-255588" eaLnBrk="1" hangingPunct="1"/>
            <a:endParaRPr lang="tr-TR" altLang="tr-TR" sz="3900"/>
          </a:p>
          <a:p>
            <a:pPr marL="365125" indent="-255588" eaLnBrk="1" hangingPunct="1"/>
            <a:r>
              <a:rPr lang="tr-TR" altLang="tr-TR" sz="3900"/>
              <a:t>Etkilemese bile dışarıdan bakanlarca etkiliyormuş gibi algılanması söz konusu.</a:t>
            </a:r>
          </a:p>
        </p:txBody>
      </p:sp>
      <p:sp>
        <p:nvSpPr>
          <p:cNvPr id="3" name="2 Başlık">
            <a:extLst>
              <a:ext uri="{FF2B5EF4-FFF2-40B4-BE49-F238E27FC236}">
                <a16:creationId xmlns:a16="http://schemas.microsoft.com/office/drawing/2014/main" id="{1522B8DC-C29F-44DE-818F-4F3E4F0FD2C0}"/>
              </a:ext>
            </a:extLst>
          </p:cNvPr>
          <p:cNvSpPr>
            <a:spLocks noGrp="1"/>
          </p:cNvSpPr>
          <p:nvPr>
            <p:ph type="title" idx="4294967295"/>
          </p:nvPr>
        </p:nvSpPr>
        <p:spPr>
          <a:xfrm>
            <a:off x="457200" y="304800"/>
            <a:ext cx="8229600" cy="1143000"/>
          </a:xfrm>
          <a:ln>
            <a:miter lim="800000"/>
            <a:headEnd/>
            <a:tailEnd/>
          </a:ln>
          <a:extLst/>
        </p:spPr>
        <p:txBody>
          <a:bodyPr rtlCol="0">
            <a:normAutofit/>
            <a:scene3d>
              <a:camera prst="orthographicFront"/>
              <a:lightRig rig="soft" dir="t"/>
            </a:scene3d>
            <a:sp3d prstMaterial="softEdge">
              <a:bevelT w="25400" h="25400"/>
            </a:sp3d>
          </a:bodyPr>
          <a:lstStyle/>
          <a:p>
            <a:pPr algn="l">
              <a:defRPr/>
            </a:pPr>
            <a:r>
              <a:rPr lang="tr-TR" sz="2800" b="1" kern="1200" dirty="0">
                <a:solidFill>
                  <a:srgbClr val="FF0000"/>
                </a:solidFill>
                <a:effectLst>
                  <a:outerShdw blurRad="31750" dist="25400" dir="5400000" algn="tl" rotWithShape="0">
                    <a:srgbClr val="000000">
                      <a:alpha val="25000"/>
                    </a:srgbClr>
                  </a:outerShdw>
                </a:effectLst>
              </a:rPr>
              <a:t>Çıkar Çatışmasından kaçınma neden önemli?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74635CDE-7C40-400D-BB01-FAF998D21DD5}"/>
              </a:ext>
            </a:extLst>
          </p:cNvPr>
          <p:cNvSpPr>
            <a:spLocks noGrp="1"/>
          </p:cNvSpPr>
          <p:nvPr>
            <p:ph type="title"/>
          </p:nvPr>
        </p:nvSpPr>
        <p:spPr/>
        <p:txBody>
          <a:bodyPr/>
          <a:lstStyle/>
          <a:p>
            <a:pPr eaLnBrk="1" fontAlgn="auto" hangingPunct="1">
              <a:spcAft>
                <a:spcPts val="0"/>
              </a:spcAft>
              <a:defRPr/>
            </a:pPr>
            <a:r>
              <a:rPr lang="tr-TR" sz="2800" dirty="0">
                <a:solidFill>
                  <a:schemeClr val="tx1"/>
                </a:solidFill>
                <a:effectLst>
                  <a:outerShdw blurRad="38100" dist="38100" dir="2700000" algn="tl">
                    <a:srgbClr val="000000">
                      <a:alpha val="43137"/>
                    </a:srgbClr>
                  </a:outerShdw>
                </a:effectLst>
              </a:rPr>
              <a:t>Çıkar çatışması durumunda ne yapmalı? Yönetmelik Md.13</a:t>
            </a:r>
          </a:p>
        </p:txBody>
      </p:sp>
      <p:sp>
        <p:nvSpPr>
          <p:cNvPr id="2" name="İçerik Yer Tutucusu 1">
            <a:extLst>
              <a:ext uri="{FF2B5EF4-FFF2-40B4-BE49-F238E27FC236}">
                <a16:creationId xmlns:a16="http://schemas.microsoft.com/office/drawing/2014/main" id="{3059576F-454D-4602-BC0F-C99D689BE700}"/>
              </a:ext>
            </a:extLst>
          </p:cNvPr>
          <p:cNvSpPr>
            <a:spLocks noGrp="1"/>
          </p:cNvSpPr>
          <p:nvPr>
            <p:ph idx="1"/>
          </p:nvPr>
        </p:nvSpPr>
        <p:spPr>
          <a:xfrm>
            <a:off x="0" y="1412875"/>
            <a:ext cx="8362950" cy="4756150"/>
          </a:xfrm>
        </p:spPr>
        <p:txBody>
          <a:bodyPr rtlCol="0">
            <a:normAutofit/>
          </a:bodyPr>
          <a:lstStyle/>
          <a:p>
            <a:pPr marL="365760" indent="-256032" algn="just" eaLnBrk="1" fontAlgn="auto" hangingPunct="1">
              <a:spcAft>
                <a:spcPts val="0"/>
              </a:spcAft>
              <a:buFontTx/>
              <a:buChar char="-"/>
              <a:defRPr/>
            </a:pPr>
            <a:r>
              <a:rPr lang="tr-TR" sz="2800" dirty="0">
                <a:cs typeface="Arial" panose="020B0604020202020204" pitchFamily="34" charset="0"/>
              </a:rPr>
              <a:t>«</a:t>
            </a:r>
            <a:r>
              <a:rPr lang="tr-TR" sz="2800" dirty="0">
                <a:latin typeface="Times New Roman" panose="02020603050405020304" pitchFamily="18" charset="0"/>
                <a:cs typeface="Times New Roman" panose="02020603050405020304" pitchFamily="18" charset="0"/>
              </a:rPr>
              <a:t>Kamu görevlileri, çıkar çatışmasında şahsi sorumluluğa sahiptir ve çıkar çatışmasının doğabileceği durumu genellikle şahsen bilen kişiler olacakları için, herhangi bir potansiyel ya da gerçek çıkar çatışması konusunda dikkatli olmalı, çıkar çatışmasından kaçınmak için gerekli adımları atmalı, çıkar çatışmasının farkına varır varmaz durumu üstlerine bildirmeli ve çıkar çatışması kapsamına giren menfaatlerden  uzak durmalıdırlar.» </a:t>
            </a:r>
          </a:p>
          <a:p>
            <a:pPr marL="365760" indent="-256032" algn="just" eaLnBrk="1" fontAlgn="auto" hangingPunct="1">
              <a:spcAft>
                <a:spcPts val="0"/>
              </a:spcAft>
              <a:buFontTx/>
              <a:buChar char="-"/>
              <a:defRPr/>
            </a:pPr>
            <a:endParaRPr lang="tr-TR" altLang="tr-TR" sz="2800" dirty="0">
              <a:latin typeface="Times New Roman" panose="02020603050405020304" pitchFamily="18" charset="0"/>
              <a:cs typeface="Times New Roman" panose="02020603050405020304" pitchFamily="18" charset="0"/>
            </a:endParaRPr>
          </a:p>
          <a:p>
            <a:pPr marL="109728" indent="0" algn="just" eaLnBrk="1" fontAlgn="auto" hangingPunct="1">
              <a:spcAft>
                <a:spcPts val="0"/>
              </a:spcAft>
              <a:buFontTx/>
              <a:buNone/>
              <a:defRPr/>
            </a:pPr>
            <a:endParaRPr lang="tr-TR" altLang="tr-TR" sz="2800" dirty="0">
              <a:latin typeface="Times New Roman" panose="02020603050405020304" pitchFamily="18" charset="0"/>
              <a:cs typeface="Times New Roman" panose="02020603050405020304" pitchFamily="18" charset="0"/>
            </a:endParaRPr>
          </a:p>
          <a:p>
            <a:pPr marL="365760" indent="-256032" eaLnBrk="1" fontAlgn="auto" hangingPunct="1">
              <a:spcAft>
                <a:spcPts val="0"/>
              </a:spcAft>
              <a:buFont typeface="Wingdings 3"/>
              <a:buChar char=""/>
              <a:defRPr/>
            </a:pPr>
            <a:endParaRPr lang="tr-TR" altLang="tr-TR" sz="2800" dirty="0">
              <a:cs typeface="Arial" panose="020B0604020202020204" pitchFamily="34" charset="0"/>
            </a:endParaRPr>
          </a:p>
          <a:p>
            <a:pPr marL="365760" indent="-256032" eaLnBrk="1" fontAlgn="auto" hangingPunct="1">
              <a:spcAft>
                <a:spcPts val="0"/>
              </a:spcAft>
              <a:buFont typeface="Wingdings 3"/>
              <a:buChar char=""/>
              <a:defRPr/>
            </a:pPr>
            <a:endParaRPr lang="tr-TR" altLang="tr-TR" sz="2800" dirty="0">
              <a:cs typeface="Arial" panose="020B0604020202020204" pitchFamily="34" charset="0"/>
            </a:endParaRPr>
          </a:p>
          <a:p>
            <a:pPr marL="109537" indent="0" eaLnBrk="1" fontAlgn="auto" hangingPunct="1">
              <a:spcAft>
                <a:spcPts val="0"/>
              </a:spcAft>
              <a:buFont typeface="Wingdings 3"/>
              <a:buNone/>
              <a:defRPr/>
            </a:pPr>
            <a:endParaRPr lang="tr-TR" altLang="tr-TR" sz="2800" dirty="0">
              <a:cs typeface="Arial" panose="020B0604020202020204" pitchFamily="34" charset="0"/>
            </a:endParaRPr>
          </a:p>
          <a:p>
            <a:pPr marL="365760" indent="-256032" eaLnBrk="1" fontAlgn="auto" hangingPunct="1">
              <a:spcAft>
                <a:spcPts val="0"/>
              </a:spcAft>
              <a:buFont typeface="Wingdings 3"/>
              <a:buChar char=""/>
              <a:defRPr/>
            </a:pPr>
            <a:endParaRPr lang="tr-TR" dirty="0">
              <a:cs typeface="Arial" panose="020B0604020202020204" pitchFamily="34" charset="0"/>
            </a:endParaRPr>
          </a:p>
        </p:txBody>
      </p:sp>
      <p:sp>
        <p:nvSpPr>
          <p:cNvPr id="60420" name="Slayt Numarası Yer Tutucusu 3">
            <a:extLst>
              <a:ext uri="{FF2B5EF4-FFF2-40B4-BE49-F238E27FC236}">
                <a16:creationId xmlns:a16="http://schemas.microsoft.com/office/drawing/2014/main" id="{E7D21681-EC91-4AEE-BAFE-7C7EEF4C38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2755E3-2C5B-4ECA-8C52-A7E5020AECB6}" type="slidenum">
              <a:rPr lang="tr-TR" altLang="tr-TR" sz="1400" smtClean="0"/>
              <a:pPr>
                <a:spcBef>
                  <a:spcPct val="0"/>
                </a:spcBef>
                <a:buFontTx/>
                <a:buNone/>
              </a:pPr>
              <a:t>53</a:t>
            </a:fld>
            <a:endParaRPr lang="tr-TR" altLang="tr-TR"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3 Başlık">
            <a:extLst>
              <a:ext uri="{FF2B5EF4-FFF2-40B4-BE49-F238E27FC236}">
                <a16:creationId xmlns:a16="http://schemas.microsoft.com/office/drawing/2014/main" id="{0DD5CE9A-5A27-4E6D-AC90-8242854B9E9F}"/>
              </a:ext>
            </a:extLst>
          </p:cNvPr>
          <p:cNvSpPr>
            <a:spLocks noGrp="1"/>
          </p:cNvSpPr>
          <p:nvPr>
            <p:ph type="ctrTitle"/>
          </p:nvPr>
        </p:nvSpPr>
        <p:spPr>
          <a:xfrm>
            <a:off x="762000" y="457200"/>
            <a:ext cx="7772400" cy="1219200"/>
          </a:xfrm>
        </p:spPr>
        <p:txBody>
          <a:bodyPr/>
          <a:lstStyle/>
          <a:p>
            <a:r>
              <a:rPr lang="tr-TR" altLang="tr-TR" sz="4000">
                <a:solidFill>
                  <a:srgbClr val="FF0000"/>
                </a:solidFill>
              </a:rPr>
              <a:t>Çıkar Çatışmasına Örnekler</a:t>
            </a:r>
          </a:p>
        </p:txBody>
      </p:sp>
      <p:sp>
        <p:nvSpPr>
          <p:cNvPr id="61443" name="Rectangle 3">
            <a:extLst>
              <a:ext uri="{FF2B5EF4-FFF2-40B4-BE49-F238E27FC236}">
                <a16:creationId xmlns:a16="http://schemas.microsoft.com/office/drawing/2014/main" id="{FF02D097-2B8F-478B-97DA-F1D58C0E94F9}"/>
              </a:ext>
            </a:extLst>
          </p:cNvPr>
          <p:cNvSpPr>
            <a:spLocks noGrp="1" noChangeArrowheads="1"/>
          </p:cNvSpPr>
          <p:nvPr>
            <p:ph type="subTitle" idx="1"/>
          </p:nvPr>
        </p:nvSpPr>
        <p:spPr>
          <a:xfrm>
            <a:off x="762000" y="1676400"/>
            <a:ext cx="7620000" cy="3200400"/>
          </a:xfrm>
        </p:spPr>
        <p:txBody>
          <a:bodyPr/>
          <a:lstStyle/>
          <a:p>
            <a:pPr marL="365125" indent="-255588" eaLnBrk="1" hangingPunct="1"/>
            <a:r>
              <a:rPr lang="tr-TR" altLang="tr-TR"/>
              <a:t>Örneğin uzun süre özel sektördeki bir holdingde yönetim kurulu üyesi olarak çalışan bir kişinin, söz konusu holdingle kredi ilişkisi içinde olan bir devlet bankasının genel müdürü olarak atanması.</a:t>
            </a:r>
          </a:p>
        </p:txBody>
      </p:sp>
      <p:sp>
        <p:nvSpPr>
          <p:cNvPr id="61444" name="3 Slayt Numarası Yer Tutucusu">
            <a:extLst>
              <a:ext uri="{FF2B5EF4-FFF2-40B4-BE49-F238E27FC236}">
                <a16:creationId xmlns:a16="http://schemas.microsoft.com/office/drawing/2014/main" id="{942F71C0-1360-49F2-9666-66D657A5F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24D65C-61B8-47D5-81B8-F96D89767631}" type="slidenum">
              <a:rPr lang="tr-TR" altLang="tr-TR" sz="1400" smtClean="0"/>
              <a:pPr>
                <a:spcBef>
                  <a:spcPct val="0"/>
                </a:spcBef>
                <a:buFontTx/>
                <a:buNone/>
              </a:pPr>
              <a:t>54</a:t>
            </a:fld>
            <a:endParaRPr lang="tr-TR" altLang="tr-TR"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Slayt Numarası Yer Tutucusu">
            <a:extLst>
              <a:ext uri="{FF2B5EF4-FFF2-40B4-BE49-F238E27FC236}">
                <a16:creationId xmlns:a16="http://schemas.microsoft.com/office/drawing/2014/main" id="{8589FA8E-837A-414E-898D-9DC2E4FF27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A1345E-8AB1-4450-9850-7A52479A74A6}" type="slidenum">
              <a:rPr lang="tr-TR" altLang="tr-TR" sz="1400" smtClean="0"/>
              <a:pPr>
                <a:spcBef>
                  <a:spcPct val="0"/>
                </a:spcBef>
                <a:buFontTx/>
                <a:buNone/>
              </a:pPr>
              <a:t>55</a:t>
            </a:fld>
            <a:endParaRPr lang="tr-TR" altLang="tr-TR" sz="1400"/>
          </a:p>
        </p:txBody>
      </p:sp>
      <p:sp>
        <p:nvSpPr>
          <p:cNvPr id="62467" name="1 İçerik Yer Tutucusu">
            <a:extLst>
              <a:ext uri="{FF2B5EF4-FFF2-40B4-BE49-F238E27FC236}">
                <a16:creationId xmlns:a16="http://schemas.microsoft.com/office/drawing/2014/main" id="{2384ED4D-6BBF-426D-9217-830697FD7B7A}"/>
              </a:ext>
            </a:extLst>
          </p:cNvPr>
          <p:cNvSpPr>
            <a:spLocks noGrp="1"/>
          </p:cNvSpPr>
          <p:nvPr>
            <p:ph idx="4294967295"/>
          </p:nvPr>
        </p:nvSpPr>
        <p:spPr>
          <a:xfrm>
            <a:off x="457200" y="1676400"/>
            <a:ext cx="8229600" cy="3581400"/>
          </a:xfrm>
        </p:spPr>
        <p:txBody>
          <a:bodyPr/>
          <a:lstStyle/>
          <a:p>
            <a:pPr marL="365125" indent="-255588" eaLnBrk="1" hangingPunct="1"/>
            <a:r>
              <a:rPr lang="tr-TR" altLang="tr-TR" sz="2800"/>
              <a:t>İmar Müdürünün bir yakınının arsasının bulunduğu bir arazide imar düzenlemesi yapılması.</a:t>
            </a:r>
          </a:p>
          <a:p>
            <a:pPr marL="365125" indent="-255588" eaLnBrk="1" hangingPunct="1"/>
            <a:r>
              <a:rPr lang="tr-TR" altLang="tr-TR" sz="2800"/>
              <a:t>Yemek ihalesine kurumun ilgili yöneticisinin bir yakınının  şirketinin de katılması.</a:t>
            </a:r>
          </a:p>
          <a:p>
            <a:pPr marL="365125" indent="-255588" eaLnBrk="1" hangingPunct="1"/>
            <a:r>
              <a:rPr lang="tr-TR" altLang="tr-TR" sz="2800"/>
              <a:t>Vergi denetmeninin aile dostuna ait şirketi denetlemek zorunda kalması.</a:t>
            </a:r>
          </a:p>
        </p:txBody>
      </p:sp>
      <p:sp>
        <p:nvSpPr>
          <p:cNvPr id="3" name="2 Başlık">
            <a:extLst>
              <a:ext uri="{FF2B5EF4-FFF2-40B4-BE49-F238E27FC236}">
                <a16:creationId xmlns:a16="http://schemas.microsoft.com/office/drawing/2014/main" id="{F93DCA43-972F-463B-99E9-1569E3644787}"/>
              </a:ext>
            </a:extLst>
          </p:cNvPr>
          <p:cNvSpPr>
            <a:spLocks noGrp="1"/>
          </p:cNvSpPr>
          <p:nvPr>
            <p:ph type="title" idx="4294967295"/>
          </p:nvPr>
        </p:nvSpPr>
        <p:spPr>
          <a:xfrm>
            <a:off x="457200" y="274638"/>
            <a:ext cx="8229600" cy="46037"/>
          </a:xfrm>
        </p:spPr>
        <p:txBody>
          <a:bodyPr rtlCol="0">
            <a:normAutofit fontScale="90000"/>
            <a:scene3d>
              <a:camera prst="orthographicFront"/>
              <a:lightRig rig="soft" dir="t"/>
            </a:scene3d>
            <a:sp3d prstMaterial="softEdge">
              <a:bevelT w="25400" h="25400"/>
            </a:sp3d>
          </a:bodyPr>
          <a:lstStyle/>
          <a:p>
            <a:pPr algn="l">
              <a:defRPr/>
            </a:pPr>
            <a:endParaRPr lang="tr-TR" sz="4100" b="1" kern="1200" dirty="0">
              <a:solidFill>
                <a:srgbClr val="FF0000"/>
              </a:solidFill>
              <a:effectLst>
                <a:outerShdw blurRad="31750" dist="25400" dir="5400000" algn="tl" rotWithShape="0">
                  <a:srgbClr val="000000">
                    <a:alpha val="25000"/>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3 Slayt Numarası Yer Tutucusu">
            <a:extLst>
              <a:ext uri="{FF2B5EF4-FFF2-40B4-BE49-F238E27FC236}">
                <a16:creationId xmlns:a16="http://schemas.microsoft.com/office/drawing/2014/main" id="{E118064B-BCB1-4765-A8A7-2735D89D0D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7EFE3B-EEE2-4338-A161-B24F9F41D051}" type="slidenum">
              <a:rPr lang="tr-TR" altLang="tr-TR" sz="1400" smtClean="0"/>
              <a:pPr>
                <a:spcBef>
                  <a:spcPct val="0"/>
                </a:spcBef>
                <a:buFontTx/>
                <a:buNone/>
              </a:pPr>
              <a:t>56</a:t>
            </a:fld>
            <a:endParaRPr lang="tr-TR" altLang="tr-TR" sz="1400"/>
          </a:p>
        </p:txBody>
      </p:sp>
      <p:sp>
        <p:nvSpPr>
          <p:cNvPr id="63491" name="1 İçerik Yer Tutucusu">
            <a:extLst>
              <a:ext uri="{FF2B5EF4-FFF2-40B4-BE49-F238E27FC236}">
                <a16:creationId xmlns:a16="http://schemas.microsoft.com/office/drawing/2014/main" id="{E00F43FF-FF0B-4BBB-B6D5-A0A8E94EB448}"/>
              </a:ext>
            </a:extLst>
          </p:cNvPr>
          <p:cNvSpPr>
            <a:spLocks noGrp="1"/>
          </p:cNvSpPr>
          <p:nvPr>
            <p:ph idx="4294967295"/>
          </p:nvPr>
        </p:nvSpPr>
        <p:spPr>
          <a:xfrm>
            <a:off x="0" y="609600"/>
            <a:ext cx="9144000" cy="4724400"/>
          </a:xfrm>
        </p:spPr>
        <p:txBody>
          <a:bodyPr/>
          <a:lstStyle/>
          <a:p>
            <a:pPr marL="365125" indent="-255588" eaLnBrk="1" hangingPunct="1"/>
            <a:r>
              <a:rPr lang="tr-TR" altLang="tr-TR"/>
              <a:t>Gümrük rejimini değiştiren bir karar  da imzası bulunan bürokratın yakınının ithalat-ihracat şirketinin bulunması.</a:t>
            </a:r>
          </a:p>
          <a:p>
            <a:pPr marL="365125" indent="-255588" eaLnBrk="1" hangingPunct="1"/>
            <a:r>
              <a:rPr lang="tr-TR" altLang="tr-TR"/>
              <a:t>Kamulaştırma veya yıkım kararı verecek kurulun bir üyesinin kamulaştırılacak veya yıkım yapılacak alanda arsasının veya evinin bulunması.</a:t>
            </a:r>
          </a:p>
          <a:p>
            <a:pPr marL="365125" indent="-255588" eaLnBrk="1" hangingPunct="1"/>
            <a:r>
              <a:rPr lang="tr-TR" altLang="tr-TR"/>
              <a:t>Bir öğretmenin kendi öğrencilerine özel ders vermesi.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7DF03988-5CFE-4D2C-A3F3-3D3DDF9A304B}"/>
              </a:ext>
            </a:extLst>
          </p:cNvPr>
          <p:cNvSpPr>
            <a:spLocks noGrp="1" noChangeArrowheads="1"/>
          </p:cNvSpPr>
          <p:nvPr>
            <p:ph type="body" sz="half" idx="2"/>
          </p:nvPr>
        </p:nvSpPr>
        <p:spPr>
          <a:xfrm>
            <a:off x="107950" y="260350"/>
            <a:ext cx="8905875" cy="6597650"/>
          </a:xfrm>
        </p:spPr>
        <p:txBody>
          <a:bodyPr/>
          <a:lstStyle/>
          <a:p>
            <a:pPr eaLnBrk="1" hangingPunct="1">
              <a:buFont typeface="Arial" charset="0"/>
              <a:buNone/>
              <a:defRPr/>
            </a:pPr>
            <a:r>
              <a:rPr lang="tr-TR" altLang="tr-TR" sz="4000" dirty="0">
                <a:solidFill>
                  <a:srgbClr val="FF0000"/>
                </a:solidFill>
                <a:latin typeface="Lucida Sans Unicode" pitchFamily="34" charset="0"/>
              </a:rPr>
              <a:t>	Çıkar Çatışması Türleri</a:t>
            </a:r>
          </a:p>
          <a:p>
            <a:pPr eaLnBrk="1" hangingPunct="1">
              <a:buFont typeface="Arial" charset="0"/>
              <a:buNone/>
              <a:defRPr/>
            </a:pPr>
            <a:r>
              <a:rPr lang="tr-TR" altLang="tr-TR" sz="4000" dirty="0">
                <a:latin typeface="Lucida Sans Unicode" pitchFamily="34" charset="0"/>
              </a:rPr>
              <a:t>	Çıkar Çatışması</a:t>
            </a:r>
            <a:r>
              <a:rPr lang="tr-TR" altLang="tr-TR" sz="2800" dirty="0">
                <a:latin typeface="Lucida Sans Unicode" pitchFamily="34" charset="0"/>
              </a:rPr>
              <a:t> </a:t>
            </a:r>
            <a:r>
              <a:rPr lang="tr-TR" altLang="tr-TR" sz="5400" b="1" dirty="0">
                <a:solidFill>
                  <a:srgbClr val="FF0066"/>
                </a:solidFill>
                <a:latin typeface="Microsoft Sans Serif" pitchFamily="34" charset="0"/>
                <a:cs typeface="Arial" charset="0"/>
              </a:rPr>
              <a:t>≠</a:t>
            </a:r>
            <a:r>
              <a:rPr lang="tr-TR" altLang="tr-TR" sz="2800" dirty="0">
                <a:latin typeface="Lucida Sans Unicode" pitchFamily="34" charset="0"/>
              </a:rPr>
              <a:t> </a:t>
            </a:r>
            <a:r>
              <a:rPr lang="tr-TR" altLang="tr-TR" sz="4000" dirty="0">
                <a:latin typeface="Lucida Sans Unicode" pitchFamily="34" charset="0"/>
              </a:rPr>
              <a:t>Yolsuzluk</a:t>
            </a:r>
          </a:p>
          <a:p>
            <a:pPr eaLnBrk="1" hangingPunct="1">
              <a:buFont typeface="Wingdings 3" pitchFamily="18" charset="2"/>
              <a:buNone/>
              <a:defRPr/>
            </a:pPr>
            <a:endParaRPr lang="tr-TR" altLang="tr-TR" sz="2800" dirty="0">
              <a:latin typeface="Lucida Sans Unicode" pitchFamily="34" charset="0"/>
            </a:endParaRPr>
          </a:p>
          <a:p>
            <a:pPr eaLnBrk="1" hangingPunct="1">
              <a:buFont typeface="Arial" charset="0"/>
              <a:buNone/>
              <a:defRPr/>
            </a:pPr>
            <a:r>
              <a:rPr lang="tr-TR" altLang="tr-TR" sz="2800" dirty="0">
                <a:latin typeface="Lucida Sans Unicode" pitchFamily="34" charset="0"/>
              </a:rPr>
              <a:t>	Çıkar çatışmasının bulunduğu durumlarda,    	yolsuzluk veya yozlaşma </a:t>
            </a:r>
            <a:r>
              <a:rPr lang="tr-TR" altLang="tr-TR" sz="2800" b="1" i="1" dirty="0">
                <a:effectLst>
                  <a:outerShdw blurRad="38100" dist="38100" dir="2700000" algn="tl">
                    <a:srgbClr val="000000">
                      <a:alpha val="43137"/>
                    </a:srgbClr>
                  </a:outerShdw>
                </a:effectLst>
                <a:latin typeface="Lucida Sans Unicode" pitchFamily="34" charset="0"/>
              </a:rPr>
              <a:t>ihtimal” i  	</a:t>
            </a:r>
            <a:r>
              <a:rPr lang="tr-TR" altLang="tr-TR" sz="2800" dirty="0">
                <a:latin typeface="Lucida Sans Unicode" pitchFamily="34" charset="0"/>
              </a:rPr>
              <a:t>bulunmaktadır. </a:t>
            </a:r>
          </a:p>
        </p:txBody>
      </p:sp>
      <p:sp>
        <p:nvSpPr>
          <p:cNvPr id="64515" name="6 Slayt Numarası Yer Tutucusu">
            <a:extLst>
              <a:ext uri="{FF2B5EF4-FFF2-40B4-BE49-F238E27FC236}">
                <a16:creationId xmlns:a16="http://schemas.microsoft.com/office/drawing/2014/main" id="{5AC3947B-F842-4876-B94E-BC12D10296B4}"/>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540B61CF-E66E-4502-9FC0-FEED61BE0CCE}" type="slidenum">
              <a:rPr lang="tr-TR" altLang="tr-TR" sz="1000" smtClean="0"/>
              <a:pPr algn="l">
                <a:spcBef>
                  <a:spcPct val="0"/>
                </a:spcBef>
                <a:buFontTx/>
                <a:buNone/>
              </a:pPr>
              <a:t>57</a:t>
            </a:fld>
            <a:endParaRPr lang="tr-TR" altLang="tr-TR" sz="1000"/>
          </a:p>
        </p:txBody>
      </p:sp>
      <p:sp>
        <p:nvSpPr>
          <p:cNvPr id="64516" name="Slayt Numarası Yer Tutucusu 1">
            <a:extLst>
              <a:ext uri="{FF2B5EF4-FFF2-40B4-BE49-F238E27FC236}">
                <a16:creationId xmlns:a16="http://schemas.microsoft.com/office/drawing/2014/main" id="{798B3A0F-9245-41FF-941C-8A196876FF3A}"/>
              </a:ext>
            </a:extLst>
          </p:cNvPr>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81943DD-DEEA-4A00-959F-0FA8BFB6F77A}" type="slidenum">
              <a:rPr lang="tr-TR" altLang="tr-TR" sz="1000"/>
              <a:pPr algn="r" eaLnBrk="1" hangingPunct="1">
                <a:spcBef>
                  <a:spcPct val="0"/>
                </a:spcBef>
                <a:buFontTx/>
                <a:buNone/>
              </a:pPr>
              <a:t>57</a:t>
            </a:fld>
            <a:endParaRPr lang="tr-TR" altLang="tr-TR" sz="1000"/>
          </a:p>
        </p:txBody>
      </p:sp>
      <p:sp>
        <p:nvSpPr>
          <p:cNvPr id="5" name="5-Nokta Yıldız 4">
            <a:extLst>
              <a:ext uri="{FF2B5EF4-FFF2-40B4-BE49-F238E27FC236}">
                <a16:creationId xmlns:a16="http://schemas.microsoft.com/office/drawing/2014/main" id="{0ED04B2E-6612-4197-B7CD-1C0E4F9FEBEF}"/>
              </a:ext>
            </a:extLst>
          </p:cNvPr>
          <p:cNvSpPr/>
          <p:nvPr/>
        </p:nvSpPr>
        <p:spPr>
          <a:xfrm>
            <a:off x="8172450" y="6197600"/>
            <a:ext cx="457200" cy="62071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tr-TR">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5 Slayt Numarası Yer Tutucusu">
            <a:extLst>
              <a:ext uri="{FF2B5EF4-FFF2-40B4-BE49-F238E27FC236}">
                <a16:creationId xmlns:a16="http://schemas.microsoft.com/office/drawing/2014/main" id="{3C45729F-E0FB-4CF6-8DE0-1047AD5E85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F692F1-48AB-4187-8C27-8F17F4C466A2}" type="slidenum">
              <a:rPr lang="tr-TR" altLang="tr-TR" sz="1400" smtClean="0"/>
              <a:pPr>
                <a:spcBef>
                  <a:spcPct val="0"/>
                </a:spcBef>
                <a:buFontTx/>
                <a:buNone/>
              </a:pPr>
              <a:t>58</a:t>
            </a:fld>
            <a:endParaRPr lang="tr-TR" altLang="tr-TR" sz="1400"/>
          </a:p>
        </p:txBody>
      </p:sp>
      <p:sp>
        <p:nvSpPr>
          <p:cNvPr id="66563" name="Rectangle 2">
            <a:extLst>
              <a:ext uri="{FF2B5EF4-FFF2-40B4-BE49-F238E27FC236}">
                <a16:creationId xmlns:a16="http://schemas.microsoft.com/office/drawing/2014/main" id="{191FDA2F-CFE3-499F-A505-C7A4F180DF81}"/>
              </a:ext>
            </a:extLst>
          </p:cNvPr>
          <p:cNvSpPr>
            <a:spLocks noGrp="1" noChangeArrowheads="1"/>
          </p:cNvSpPr>
          <p:nvPr>
            <p:ph type="body" idx="1"/>
          </p:nvPr>
        </p:nvSpPr>
        <p:spPr>
          <a:xfrm>
            <a:off x="228600" y="533400"/>
            <a:ext cx="8540750" cy="5867400"/>
          </a:xfrm>
        </p:spPr>
        <p:txBody>
          <a:bodyPr/>
          <a:lstStyle/>
          <a:p>
            <a:pPr eaLnBrk="1" hangingPunct="1">
              <a:lnSpc>
                <a:spcPct val="80000"/>
              </a:lnSpc>
              <a:buFontTx/>
              <a:buNone/>
            </a:pPr>
            <a:r>
              <a:rPr lang="tr-TR" altLang="tr-TR" sz="2800" b="1">
                <a:solidFill>
                  <a:srgbClr val="FF0000"/>
                </a:solidFill>
                <a:latin typeface="Times New Roman" panose="02020603050405020304" pitchFamily="18" charset="0"/>
                <a:cs typeface="Times New Roman" panose="02020603050405020304" pitchFamily="18" charset="0"/>
              </a:rPr>
              <a:t> 		A. Eski Kamu Görevlileriyle İlişkiler</a:t>
            </a:r>
            <a:r>
              <a:rPr lang="tr-TR" altLang="tr-TR" sz="2800" b="1">
                <a:latin typeface="Times New Roman" panose="02020603050405020304" pitchFamily="18" charset="0"/>
                <a:cs typeface="Times New Roman" panose="02020603050405020304" pitchFamily="18" charset="0"/>
              </a:rPr>
              <a:t>:</a:t>
            </a:r>
          </a:p>
          <a:p>
            <a:pPr eaLnBrk="1" hangingPunct="1">
              <a:lnSpc>
                <a:spcPct val="80000"/>
              </a:lnSpc>
              <a:buFontTx/>
              <a:buNone/>
            </a:pPr>
            <a:endParaRPr lang="tr-TR" altLang="tr-TR" sz="2800" b="1">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b="1">
                <a:latin typeface="Times New Roman" panose="02020603050405020304" pitchFamily="18" charset="0"/>
                <a:cs typeface="Times New Roman" panose="02020603050405020304" pitchFamily="18" charset="0"/>
              </a:rPr>
              <a:t>       </a:t>
            </a:r>
            <a:r>
              <a:rPr lang="tr-TR" altLang="tr-TR">
                <a:latin typeface="Times New Roman" panose="02020603050405020304" pitchFamily="18" charset="0"/>
                <a:cs typeface="Times New Roman" panose="02020603050405020304" pitchFamily="18" charset="0"/>
              </a:rPr>
              <a:t>Kamu görevlileri, eski kamu görevlilerini kamu hizmetlerinden      ayrıcalıklı bir şekilde faydalandıramaz, onlara imtiyazlı muamelede bulunamazlar.</a:t>
            </a:r>
          </a:p>
          <a:p>
            <a:pPr eaLnBrk="1" hangingPunct="1">
              <a:lnSpc>
                <a:spcPct val="80000"/>
              </a:lnSpc>
              <a:buFontTx/>
              <a:buNone/>
            </a:pPr>
            <a:r>
              <a:rPr lang="tr-TR" altLang="tr-TR">
                <a:latin typeface="Times New Roman" panose="02020603050405020304" pitchFamily="18" charset="0"/>
                <a:cs typeface="Times New Roman" panose="02020603050405020304" pitchFamily="18" charset="0"/>
              </a:rPr>
              <a:t>		Kamu görevlerinden ayrılan kişiler de, ilgili kanunlardaki hükümler ve süreler saklı kalmak kaydıyla, daha önce görev yaptıkları kurum veya kuruluşa karşı doğrudan veya dolaylı olarak herhangi bir yüklenicilik, komisyonculuk, temsilcilik, bilirkişilik, aracılık veya benzeri faaliyetlerde bulunamazlar. </a:t>
            </a:r>
          </a:p>
          <a:p>
            <a:pPr eaLnBrk="1" hangingPunct="1">
              <a:lnSpc>
                <a:spcPct val="80000"/>
              </a:lnSpc>
              <a:buFontTx/>
              <a:buNone/>
            </a:pPr>
            <a:r>
              <a:rPr lang="tr-TR" altLang="tr-TR">
                <a:latin typeface="Times New Roman" panose="02020603050405020304" pitchFamily="18" charset="0"/>
                <a:cs typeface="Times New Roman" panose="02020603050405020304" pitchFamily="18" charset="0"/>
              </a:rPr>
              <a:t>. </a:t>
            </a:r>
          </a:p>
          <a:p>
            <a:pPr eaLnBrk="1" hangingPunct="1">
              <a:lnSpc>
                <a:spcPct val="80000"/>
              </a:lnSpc>
              <a:buFontTx/>
              <a:buNone/>
            </a:pPr>
            <a:r>
              <a:rPr lang="tr-TR" altLang="tr-TR"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DFB37C0-B85C-4A86-B1B5-586B83465294}"/>
              </a:ext>
            </a:extLst>
          </p:cNvPr>
          <p:cNvSpPr>
            <a:spLocks noGrp="1" noChangeArrowheads="1"/>
          </p:cNvSpPr>
          <p:nvPr>
            <p:ph type="title"/>
          </p:nvPr>
        </p:nvSpPr>
        <p:spPr>
          <a:xfrm>
            <a:off x="457200" y="274638"/>
            <a:ext cx="8229600" cy="706437"/>
          </a:xfrm>
        </p:spPr>
        <p:txBody>
          <a:bodyPr>
            <a:normAutofit fontScale="90000"/>
          </a:bodyPr>
          <a:lstStyle/>
          <a:p>
            <a:pPr eaLnBrk="1" fontAlgn="auto" hangingPunct="1">
              <a:spcAft>
                <a:spcPts val="0"/>
              </a:spcAft>
              <a:defRPr/>
            </a:pPr>
            <a:r>
              <a:rPr lang="tr-TR" sz="2400" dirty="0">
                <a:solidFill>
                  <a:schemeClr val="hlink"/>
                </a:solidFill>
              </a:rPr>
              <a:t>Kurumdan Ayrıldıktan Sonra Kurumla İş Yapma</a:t>
            </a:r>
            <a:br>
              <a:rPr lang="tr-TR" sz="2400" dirty="0">
                <a:solidFill>
                  <a:schemeClr val="hlink"/>
                </a:solidFill>
              </a:rPr>
            </a:br>
            <a:r>
              <a:rPr lang="tr-TR" sz="2400" dirty="0">
                <a:solidFill>
                  <a:schemeClr val="hlink"/>
                </a:solidFill>
              </a:rPr>
              <a:t>(</a:t>
            </a:r>
            <a:r>
              <a:rPr lang="en-US" sz="2400" dirty="0">
                <a:solidFill>
                  <a:schemeClr val="hlink"/>
                </a:solidFill>
              </a:rPr>
              <a:t>Revolving Door</a:t>
            </a:r>
            <a:r>
              <a:rPr lang="tr-TR" sz="2400" dirty="0">
                <a:solidFill>
                  <a:schemeClr val="hlink"/>
                </a:solidFill>
              </a:rPr>
              <a:t>-Döner Kapı)</a:t>
            </a:r>
          </a:p>
        </p:txBody>
      </p:sp>
      <p:sp>
        <p:nvSpPr>
          <p:cNvPr id="67587" name="Rectangle 3">
            <a:extLst>
              <a:ext uri="{FF2B5EF4-FFF2-40B4-BE49-F238E27FC236}">
                <a16:creationId xmlns:a16="http://schemas.microsoft.com/office/drawing/2014/main" id="{39A4F596-3400-45BB-A3FE-E43943CF4427}"/>
              </a:ext>
            </a:extLst>
          </p:cNvPr>
          <p:cNvSpPr>
            <a:spLocks noGrp="1"/>
          </p:cNvSpPr>
          <p:nvPr>
            <p:ph idx="1"/>
          </p:nvPr>
        </p:nvSpPr>
        <p:spPr>
          <a:xfrm>
            <a:off x="457200" y="1125538"/>
            <a:ext cx="8229600" cy="4881562"/>
          </a:xfrm>
        </p:spPr>
        <p:txBody>
          <a:bodyPr/>
          <a:lstStyle/>
          <a:p>
            <a:pPr eaLnBrk="1" hangingPunct="1"/>
            <a:r>
              <a:rPr lang="tr-TR" altLang="tr-TR" sz="2800"/>
              <a:t>Ülkemizde bu konuyla ilgili olarak, 2.10.1981 tarihli ve 2531 sayılı </a:t>
            </a:r>
            <a:r>
              <a:rPr lang="tr-TR" altLang="tr-TR" sz="2800">
                <a:solidFill>
                  <a:srgbClr val="0070C0"/>
                </a:solidFill>
              </a:rPr>
              <a:t>“Kamu Görevlerinden Ayrılanların Yapamayacakları İşler Hakkında Kanun”</a:t>
            </a:r>
            <a:r>
              <a:rPr lang="tr-TR" altLang="tr-TR" sz="2800"/>
              <a:t> bulunmaktadır. </a:t>
            </a:r>
          </a:p>
          <a:p>
            <a:pPr eaLnBrk="1" hangingPunct="1"/>
            <a:r>
              <a:rPr lang="tr-TR" altLang="tr-TR" sz="2800"/>
              <a:t>Söz konusu kanunun 2. maddesi şöyledir:</a:t>
            </a:r>
          </a:p>
          <a:p>
            <a:pPr eaLnBrk="1" hangingPunct="1">
              <a:buFont typeface="Wingdings" panose="05000000000000000000" pitchFamily="2" charset="2"/>
              <a:buNone/>
            </a:pPr>
            <a:r>
              <a:rPr lang="tr-TR" altLang="tr-TR" sz="2800"/>
              <a:t>	</a:t>
            </a:r>
            <a:r>
              <a:rPr lang="tr-TR" altLang="tr-TR" sz="1800"/>
              <a:t>“... görevlerinden hangi sebeple olursa olsun ayrılanlar, </a:t>
            </a:r>
            <a:r>
              <a:rPr lang="tr-TR" altLang="tr-TR" sz="1800">
                <a:solidFill>
                  <a:srgbClr val="0070C0"/>
                </a:solidFill>
              </a:rPr>
              <a:t>ayrıldıkları tarihten önceki iki yıl içinde hizmetinde bulundukları</a:t>
            </a:r>
            <a:r>
              <a:rPr lang="tr-TR" altLang="tr-TR" sz="1800"/>
              <a:t> daire, idare, kurum ve kuruluşlara karşı </a:t>
            </a:r>
            <a:r>
              <a:rPr lang="tr-TR" altLang="tr-TR" sz="1800">
                <a:solidFill>
                  <a:srgbClr val="0070C0"/>
                </a:solidFill>
              </a:rPr>
              <a:t>ayrıldıkları tarihten başlayarak üç yıl süreyle</a:t>
            </a:r>
            <a:r>
              <a:rPr lang="tr-TR" altLang="tr-TR" sz="1800"/>
              <a:t>, o daire, idare, kurum ve kuruluştaki görev ve faaliyet alanlarıyla ilgili konularda doğrudan doğruya veya dolaylı olarak görev ve iş alamazlar, taahhüde giremezler, komisyonculuk ve temsilcilik yapamazlar.”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DEE16F8-0FEE-4AD5-9AFA-2D3979CE0964}"/>
              </a:ext>
            </a:extLst>
          </p:cNvPr>
          <p:cNvSpPr>
            <a:spLocks noGrp="1" noChangeArrowheads="1"/>
          </p:cNvSpPr>
          <p:nvPr>
            <p:ph type="title" idx="4294967295"/>
          </p:nvPr>
        </p:nvSpPr>
        <p:spPr>
          <a:xfrm>
            <a:off x="304800" y="228600"/>
            <a:ext cx="8229600" cy="712788"/>
          </a:xfrm>
        </p:spPr>
        <p:txBody>
          <a:bodyPr/>
          <a:lstStyle/>
          <a:p>
            <a:endParaRPr lang="tr-TR" altLang="tr-TR" sz="4000"/>
          </a:p>
        </p:txBody>
      </p:sp>
      <p:sp>
        <p:nvSpPr>
          <p:cNvPr id="10243" name="Rectangle 3">
            <a:extLst>
              <a:ext uri="{FF2B5EF4-FFF2-40B4-BE49-F238E27FC236}">
                <a16:creationId xmlns:a16="http://schemas.microsoft.com/office/drawing/2014/main" id="{A04AB949-0D4E-43C0-898F-B5E2D959F86D}"/>
              </a:ext>
            </a:extLst>
          </p:cNvPr>
          <p:cNvSpPr>
            <a:spLocks noGrp="1"/>
          </p:cNvSpPr>
          <p:nvPr>
            <p:ph type="body" idx="4294967295"/>
          </p:nvPr>
        </p:nvSpPr>
        <p:spPr>
          <a:xfrm>
            <a:off x="685800" y="1828800"/>
            <a:ext cx="7415213" cy="4302125"/>
          </a:xfrm>
          <a:noFill/>
        </p:spPr>
        <p:txBody>
          <a:bodyPr/>
          <a:lstStyle/>
          <a:p>
            <a:pPr algn="just">
              <a:buFont typeface="Wingdings" panose="05000000000000000000" pitchFamily="2" charset="2"/>
              <a:buNone/>
            </a:pPr>
            <a:r>
              <a:rPr lang="tr-TR" altLang="tr-TR" sz="3600" b="1"/>
              <a:t>	</a:t>
            </a:r>
            <a:r>
              <a:rPr lang="tr-TR" altLang="tr-TR" sz="3600">
                <a:cs typeface="Arial" panose="020B0604020202020204" pitchFamily="34" charset="0"/>
              </a:rPr>
              <a:t>Türkiye 40 endeks skoruyla 180 ülke içinde 86. sırada yer almaktadır. </a:t>
            </a:r>
            <a:endParaRPr lang="tr-TR" altLang="tr-TR" sz="3400">
              <a:cs typeface="Arial" panose="020B0604020202020204" pitchFamily="34" charset="0"/>
            </a:endParaRPr>
          </a:p>
          <a:p>
            <a:pPr algn="just">
              <a:buFont typeface="Wingdings" panose="05000000000000000000" pitchFamily="2" charset="2"/>
              <a:buNone/>
            </a:pPr>
            <a:endParaRPr lang="tr-TR" altLang="tr-TR" sz="3400"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6 Slayt Numarası Yer Tutucusu">
            <a:extLst>
              <a:ext uri="{FF2B5EF4-FFF2-40B4-BE49-F238E27FC236}">
                <a16:creationId xmlns:a16="http://schemas.microsoft.com/office/drawing/2014/main" id="{8C8D0A70-1E73-40B3-BB90-96FDF3E6F2BE}"/>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61F18225-A0C3-4DFC-BDEB-4FC33BA46514}" type="slidenum">
              <a:rPr lang="tr-TR" altLang="tr-TR" sz="1400" smtClean="0">
                <a:solidFill>
                  <a:srgbClr val="FFFFFF"/>
                </a:solidFill>
              </a:rPr>
              <a:pPr algn="l">
                <a:spcBef>
                  <a:spcPct val="0"/>
                </a:spcBef>
                <a:buFontTx/>
                <a:buNone/>
              </a:pPr>
              <a:t>60</a:t>
            </a:fld>
            <a:endParaRPr lang="tr-TR" altLang="tr-TR" sz="1400">
              <a:solidFill>
                <a:srgbClr val="FFFFFF"/>
              </a:solidFill>
            </a:endParaRPr>
          </a:p>
        </p:txBody>
      </p:sp>
      <p:sp>
        <p:nvSpPr>
          <p:cNvPr id="30723" name="1 İçerik Yer Tutucusu">
            <a:extLst>
              <a:ext uri="{FF2B5EF4-FFF2-40B4-BE49-F238E27FC236}">
                <a16:creationId xmlns:a16="http://schemas.microsoft.com/office/drawing/2014/main" id="{F4E1D50E-78B2-4ED0-902D-82B065DCB283}"/>
              </a:ext>
            </a:extLst>
          </p:cNvPr>
          <p:cNvSpPr>
            <a:spLocks noGrp="1"/>
          </p:cNvSpPr>
          <p:nvPr>
            <p:ph idx="4294967295"/>
          </p:nvPr>
        </p:nvSpPr>
        <p:spPr>
          <a:xfrm>
            <a:off x="107950" y="981075"/>
            <a:ext cx="8655050" cy="5857875"/>
          </a:xfrm>
        </p:spPr>
        <p:txBody>
          <a:bodyPr rtlCol="0">
            <a:normAutofit fontScale="55000" lnSpcReduction="20000"/>
          </a:bodyPr>
          <a:lstStyle/>
          <a:p>
            <a:pPr marL="114300" indent="0" eaLnBrk="1" fontAlgn="auto" hangingPunct="1">
              <a:spcAft>
                <a:spcPts val="0"/>
              </a:spcAft>
              <a:buFont typeface="Arial" panose="020B0604020202020204" pitchFamily="34" charset="0"/>
              <a:buNone/>
              <a:defRPr/>
            </a:pPr>
            <a:br>
              <a:rPr lang="tr-TR" altLang="tr-TR" dirty="0">
                <a:solidFill>
                  <a:srgbClr val="FF0000"/>
                </a:solidFill>
              </a:rPr>
            </a:br>
            <a:r>
              <a:rPr lang="tr-TR" altLang="tr-TR" dirty="0">
                <a:solidFill>
                  <a:srgbClr val="FF0000"/>
                </a:solidFill>
              </a:rPr>
              <a:t>* </a:t>
            </a:r>
            <a:r>
              <a:rPr lang="tr-TR" altLang="tr-TR" dirty="0"/>
              <a:t>Memurun ticari faaliyette bulunma yasağı </a:t>
            </a:r>
            <a:r>
              <a:rPr lang="tr-TR" altLang="tr-TR" dirty="0">
                <a:solidFill>
                  <a:srgbClr val="FF0000"/>
                </a:solidFill>
              </a:rPr>
              <a:t>(657 Md. 28)</a:t>
            </a:r>
          </a:p>
          <a:p>
            <a:pPr marL="114300" indent="0" eaLnBrk="1" fontAlgn="auto" hangingPunct="1">
              <a:spcAft>
                <a:spcPts val="0"/>
              </a:spcAft>
              <a:buFont typeface="Arial" panose="020B0604020202020204" pitchFamily="34" charset="0"/>
              <a:buNone/>
              <a:defRPr/>
            </a:pPr>
            <a:endParaRPr lang="tr-TR" altLang="tr-TR" dirty="0">
              <a:solidFill>
                <a:srgbClr val="FF0000"/>
              </a:solidFill>
            </a:endParaRPr>
          </a:p>
          <a:p>
            <a:pPr marL="365760" indent="-256032" algn="just" eaLnBrk="1" fontAlgn="auto" hangingPunct="1">
              <a:lnSpc>
                <a:spcPct val="90000"/>
              </a:lnSpc>
              <a:spcAft>
                <a:spcPts val="0"/>
              </a:spcAft>
              <a:buFont typeface="Wingdings 3"/>
              <a:buChar char=""/>
              <a:defRPr/>
            </a:pPr>
            <a:r>
              <a:rPr lang="tr-TR" sz="3800" dirty="0"/>
              <a:t>Kamu görevlilerinin kamu görevinin dışındaki ikinci bir işte çalışması, </a:t>
            </a:r>
            <a:r>
              <a:rPr lang="tr-TR" sz="3800" dirty="0">
                <a:solidFill>
                  <a:srgbClr val="0070C0"/>
                </a:solidFill>
              </a:rPr>
              <a:t>performanslarının ve sadakatlerinin bölünmesi</a:t>
            </a:r>
            <a:r>
              <a:rPr lang="tr-TR" sz="3800" dirty="0"/>
              <a:t> açısından sakınca teşkil etmektedir. </a:t>
            </a:r>
          </a:p>
          <a:p>
            <a:pPr marL="365760" indent="-256032" algn="just" eaLnBrk="1" fontAlgn="auto" hangingPunct="1">
              <a:lnSpc>
                <a:spcPct val="90000"/>
              </a:lnSpc>
              <a:spcAft>
                <a:spcPts val="0"/>
              </a:spcAft>
              <a:buFont typeface="Wingdings 3"/>
              <a:buChar char=""/>
              <a:defRPr/>
            </a:pPr>
            <a:endParaRPr lang="tr-TR" dirty="0"/>
          </a:p>
          <a:p>
            <a:pPr marL="365760" indent="-256032" algn="just" eaLnBrk="1" fontAlgn="auto" hangingPunct="1">
              <a:lnSpc>
                <a:spcPct val="90000"/>
              </a:lnSpc>
              <a:spcAft>
                <a:spcPts val="0"/>
              </a:spcAft>
              <a:buFont typeface="Wingdings 3"/>
              <a:buChar char=""/>
              <a:defRPr/>
            </a:pPr>
            <a:endParaRPr lang="tr-TR" dirty="0"/>
          </a:p>
          <a:p>
            <a:pPr marL="365760" indent="-256032" algn="just" eaLnBrk="1" fontAlgn="auto" hangingPunct="1">
              <a:lnSpc>
                <a:spcPct val="90000"/>
              </a:lnSpc>
              <a:spcAft>
                <a:spcPts val="0"/>
              </a:spcAft>
              <a:buFont typeface="Arial" panose="020B0604020202020204" pitchFamily="34" charset="0"/>
              <a:buNone/>
              <a:defRPr/>
            </a:pPr>
            <a:r>
              <a:rPr lang="tr-TR" dirty="0"/>
              <a:t>	</a:t>
            </a:r>
            <a:r>
              <a:rPr lang="tr-TR" sz="3300" dirty="0"/>
              <a:t>“Memurlar Türk Ticaret Kanununa göre (tacir) veya (esnaf) sayılmalarını gerektirecek bir faaliyette bulunamaz, ticaret ve sanayi müesseselerinde görev alamaz, ticari mümessil veya ticari vekil veya kolektif şirketlerde ortak veya komandit şirkette komandite ortak olamazlar. (Görevli oldukları kurumların iştiraklerinde kurumlarını temsilen alacakları görevler hariç)... Eşleri, reşit olmayan veya mahcur olan çocukları, yasaklanan faaliyetlerde bulunan memurlar bu durumu 15 gün içinde bağlı oldukları kuruma bildirmekle yükümlüdürler.” (DMK, </a:t>
            </a:r>
            <a:r>
              <a:rPr lang="tr-TR" sz="3300" dirty="0" err="1"/>
              <a:t>md.</a:t>
            </a:r>
            <a:r>
              <a:rPr lang="tr-TR" sz="3300" dirty="0"/>
              <a:t> 28)</a:t>
            </a:r>
          </a:p>
          <a:p>
            <a:pPr marL="114300" indent="0" eaLnBrk="1" fontAlgn="auto" hangingPunct="1">
              <a:spcAft>
                <a:spcPts val="0"/>
              </a:spcAft>
              <a:buFont typeface="Arial" panose="020B0604020202020204" pitchFamily="34" charset="0"/>
              <a:buNone/>
              <a:defRPr/>
            </a:pPr>
            <a:endParaRPr lang="tr-TR" altLang="tr-TR" dirty="0">
              <a:solidFill>
                <a:srgbClr val="FF0000"/>
              </a:solidFill>
            </a:endParaRPr>
          </a:p>
          <a:p>
            <a:pPr marL="114300" indent="0" eaLnBrk="1" fontAlgn="auto" hangingPunct="1">
              <a:spcAft>
                <a:spcPts val="0"/>
              </a:spcAft>
              <a:buFont typeface="Arial" panose="020B0604020202020204" pitchFamily="34" charset="0"/>
              <a:buNone/>
              <a:defRPr/>
            </a:pPr>
            <a:endParaRPr lang="tr-TR" altLang="tr-TR" dirty="0">
              <a:solidFill>
                <a:srgbClr val="FF0000"/>
              </a:solidFill>
            </a:endParaRPr>
          </a:p>
          <a:p>
            <a:pPr marL="114300" indent="0" eaLnBrk="1" fontAlgn="auto" hangingPunct="1">
              <a:spcAft>
                <a:spcPts val="0"/>
              </a:spcAft>
              <a:buFont typeface="Arial" panose="020B0604020202020204" pitchFamily="34" charset="0"/>
              <a:buNone/>
              <a:defRPr/>
            </a:pPr>
            <a:endParaRPr lang="tr-TR" altLang="tr-TR" dirty="0">
              <a:solidFill>
                <a:srgbClr val="FF0000"/>
              </a:solidFill>
            </a:endParaRPr>
          </a:p>
          <a:p>
            <a:pPr eaLnBrk="1" fontAlgn="auto" hangingPunct="1">
              <a:spcAft>
                <a:spcPts val="0"/>
              </a:spcAft>
              <a:buFont typeface="Wingdings 3" pitchFamily="18" charset="2"/>
              <a:buNone/>
              <a:defRPr/>
            </a:pPr>
            <a:r>
              <a:rPr lang="tr-TR" altLang="tr-TR" dirty="0"/>
              <a:t>  </a:t>
            </a:r>
            <a:r>
              <a:rPr lang="tr-TR" altLang="tr-TR" dirty="0">
                <a:solidFill>
                  <a:srgbClr val="FF0000"/>
                </a:solidFill>
              </a:rPr>
              <a:t>* </a:t>
            </a:r>
            <a:r>
              <a:rPr lang="tr-TR" altLang="tr-TR" dirty="0"/>
              <a:t>Öğretmenin öğrencilerine özel ders vermesi</a:t>
            </a:r>
          </a:p>
          <a:p>
            <a:pPr eaLnBrk="1" fontAlgn="auto" hangingPunct="1">
              <a:spcAft>
                <a:spcPts val="0"/>
              </a:spcAft>
              <a:buFont typeface="Wingdings 3" pitchFamily="18" charset="2"/>
              <a:buNone/>
              <a:defRPr/>
            </a:pPr>
            <a:endParaRPr lang="tr-TR" altLang="tr-TR" dirty="0">
              <a:solidFill>
                <a:srgbClr val="FF0000"/>
              </a:solidFill>
            </a:endParaRPr>
          </a:p>
          <a:p>
            <a:pPr eaLnBrk="1" fontAlgn="auto" hangingPunct="1">
              <a:spcAft>
                <a:spcPts val="0"/>
              </a:spcAft>
              <a:buFont typeface="Wingdings 3" pitchFamily="18" charset="2"/>
              <a:buNone/>
              <a:defRPr/>
            </a:pPr>
            <a:br>
              <a:rPr lang="tr-TR" altLang="tr-TR" dirty="0">
                <a:solidFill>
                  <a:srgbClr val="FF0000"/>
                </a:solidFill>
              </a:rPr>
            </a:br>
            <a:endParaRPr lang="tr-TR" altLang="tr-TR" dirty="0"/>
          </a:p>
          <a:p>
            <a:pPr eaLnBrk="1" fontAlgn="auto" hangingPunct="1">
              <a:spcAft>
                <a:spcPts val="0"/>
              </a:spcAft>
              <a:buFont typeface="Wingdings 3" pitchFamily="18" charset="2"/>
              <a:buNone/>
              <a:defRPr/>
            </a:pPr>
            <a:endParaRPr lang="tr-TR" altLang="tr-TR" dirty="0"/>
          </a:p>
          <a:p>
            <a:pPr eaLnBrk="1" fontAlgn="auto" hangingPunct="1">
              <a:spcAft>
                <a:spcPts val="0"/>
              </a:spcAft>
              <a:buFont typeface="Wingdings 3" pitchFamily="18" charset="2"/>
              <a:buNone/>
              <a:defRPr/>
            </a:pPr>
            <a:endParaRPr lang="tr-TR" altLang="tr-TR" dirty="0"/>
          </a:p>
          <a:p>
            <a:pPr eaLnBrk="1" fontAlgn="auto" hangingPunct="1">
              <a:spcAft>
                <a:spcPts val="0"/>
              </a:spcAft>
              <a:defRPr/>
            </a:pPr>
            <a:endParaRPr lang="tr-TR" altLang="tr-TR" dirty="0"/>
          </a:p>
          <a:p>
            <a:pPr eaLnBrk="1" fontAlgn="auto" hangingPunct="1">
              <a:spcAft>
                <a:spcPts val="0"/>
              </a:spcAft>
              <a:buFont typeface="Wingdings 3" pitchFamily="18" charset="2"/>
              <a:buNone/>
              <a:defRPr/>
            </a:pPr>
            <a:endParaRPr lang="tr-TR" altLang="tr-TR" dirty="0"/>
          </a:p>
        </p:txBody>
      </p:sp>
      <p:sp>
        <p:nvSpPr>
          <p:cNvPr id="3" name="2 Başlık">
            <a:extLst>
              <a:ext uri="{FF2B5EF4-FFF2-40B4-BE49-F238E27FC236}">
                <a16:creationId xmlns:a16="http://schemas.microsoft.com/office/drawing/2014/main" id="{EE4CBDEF-4D84-4570-9ECE-0A5A8B50D941}"/>
              </a:ext>
            </a:extLst>
          </p:cNvPr>
          <p:cNvSpPr>
            <a:spLocks noGrp="1"/>
          </p:cNvSpPr>
          <p:nvPr>
            <p:ph type="title" idx="4294967295"/>
          </p:nvPr>
        </p:nvSpPr>
        <p:spPr>
          <a:xfrm>
            <a:off x="0" y="19050"/>
            <a:ext cx="8459788" cy="935038"/>
          </a:xfrm>
        </p:spPr>
        <p:txBody>
          <a:bodyPr/>
          <a:lstStyle/>
          <a:p>
            <a:pPr eaLnBrk="1" fontAlgn="auto" hangingPunct="1">
              <a:spcAft>
                <a:spcPts val="0"/>
              </a:spcAft>
              <a:defRPr/>
            </a:pPr>
            <a:br>
              <a:rPr lang="tr-TR" sz="2800" dirty="0">
                <a:solidFill>
                  <a:schemeClr val="hlink"/>
                </a:solidFill>
                <a:effectLst>
                  <a:outerShdw blurRad="31750" dist="25400" dir="5400000" algn="tl" rotWithShape="0">
                    <a:srgbClr val="000000">
                      <a:alpha val="25000"/>
                    </a:srgbClr>
                  </a:outerShdw>
                </a:effectLst>
              </a:rPr>
            </a:br>
            <a:r>
              <a:rPr lang="tr-TR" sz="2800" dirty="0">
                <a:solidFill>
                  <a:schemeClr val="hlink"/>
                </a:solidFill>
                <a:effectLst>
                  <a:outerShdw blurRad="31750" dist="25400" dir="5400000" algn="tl" rotWithShape="0">
                    <a:srgbClr val="000000">
                      <a:alpha val="25000"/>
                    </a:srgbClr>
                  </a:outerShdw>
                </a:effectLst>
              </a:rPr>
              <a:t>ÇIKAR ÇATIŞMASI TÜRLERİ</a:t>
            </a:r>
            <a:br>
              <a:rPr lang="tr-TR" sz="2800" dirty="0">
                <a:solidFill>
                  <a:schemeClr val="hlink"/>
                </a:solidFill>
                <a:effectLst>
                  <a:outerShdw blurRad="31750" dist="25400" dir="5400000" algn="tl" rotWithShape="0">
                    <a:srgbClr val="000000">
                      <a:alpha val="25000"/>
                    </a:srgbClr>
                  </a:outerShdw>
                </a:effectLst>
              </a:rPr>
            </a:br>
            <a:r>
              <a:rPr lang="tr-TR" altLang="tr-TR" sz="2800" b="1" dirty="0">
                <a:solidFill>
                  <a:srgbClr val="FF0000"/>
                </a:solidFill>
              </a:rPr>
              <a:t>B. İkinci Bir İşte Çalışma:</a:t>
            </a:r>
            <a:br>
              <a:rPr lang="tr-TR" altLang="tr-TR" sz="2800" b="1" dirty="0">
                <a:solidFill>
                  <a:srgbClr val="FF0000"/>
                </a:solidFill>
              </a:rPr>
            </a:br>
            <a:endParaRPr lang="tr-TR" sz="2800" dirty="0">
              <a:solidFill>
                <a:srgbClr val="FF0000"/>
              </a:solidFill>
              <a:effectLst>
                <a:outerShdw blurRad="31750" dist="25400" dir="5400000" algn="tl" rotWithShape="0">
                  <a:srgbClr val="000000">
                    <a:alpha val="25000"/>
                  </a:srgbClr>
                </a:outerShdw>
              </a:effectLst>
            </a:endParaRPr>
          </a:p>
        </p:txBody>
      </p:sp>
      <p:sp>
        <p:nvSpPr>
          <p:cNvPr id="68613" name="Slayt Numarası Yer Tutucusu 1">
            <a:extLst>
              <a:ext uri="{FF2B5EF4-FFF2-40B4-BE49-F238E27FC236}">
                <a16:creationId xmlns:a16="http://schemas.microsoft.com/office/drawing/2014/main" id="{A7EA583A-83CB-46FC-BFC2-C74443904205}"/>
              </a:ext>
            </a:extLst>
          </p:cNvPr>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1D6BBBA4-0486-4228-BAAF-07B31DD4C81E}" type="slidenum">
              <a:rPr lang="tr-TR" altLang="tr-TR" sz="1000">
                <a:solidFill>
                  <a:srgbClr val="FFFFFF"/>
                </a:solidFill>
              </a:rPr>
              <a:pPr algn="r" eaLnBrk="1" hangingPunct="1">
                <a:spcBef>
                  <a:spcPct val="0"/>
                </a:spcBef>
                <a:buFontTx/>
                <a:buNone/>
              </a:pPr>
              <a:t>60</a:t>
            </a:fld>
            <a:endParaRPr lang="tr-TR" altLang="tr-TR" sz="1000">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6 Slayt Numarası Yer Tutucusu">
            <a:extLst>
              <a:ext uri="{FF2B5EF4-FFF2-40B4-BE49-F238E27FC236}">
                <a16:creationId xmlns:a16="http://schemas.microsoft.com/office/drawing/2014/main" id="{19A50870-D116-41C7-8959-ED18277B6B4E}"/>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B1080E0D-3059-4D1B-8726-E235D3BCA232}" type="slidenum">
              <a:rPr lang="tr-TR" altLang="tr-TR" sz="1400" smtClean="0">
                <a:solidFill>
                  <a:srgbClr val="FFFFFF"/>
                </a:solidFill>
              </a:rPr>
              <a:pPr algn="l">
                <a:spcBef>
                  <a:spcPct val="0"/>
                </a:spcBef>
                <a:buFontTx/>
                <a:buNone/>
              </a:pPr>
              <a:t>61</a:t>
            </a:fld>
            <a:endParaRPr lang="tr-TR" altLang="tr-TR" sz="1400">
              <a:solidFill>
                <a:srgbClr val="FFFFFF"/>
              </a:solidFill>
            </a:endParaRPr>
          </a:p>
        </p:txBody>
      </p:sp>
      <p:sp>
        <p:nvSpPr>
          <p:cNvPr id="30723" name="1 İçerik Yer Tutucusu">
            <a:extLst>
              <a:ext uri="{FF2B5EF4-FFF2-40B4-BE49-F238E27FC236}">
                <a16:creationId xmlns:a16="http://schemas.microsoft.com/office/drawing/2014/main" id="{CBE52E6E-EDF4-4EE1-A4D0-BE9BCE3C9C45}"/>
              </a:ext>
            </a:extLst>
          </p:cNvPr>
          <p:cNvSpPr>
            <a:spLocks noGrp="1"/>
          </p:cNvSpPr>
          <p:nvPr>
            <p:ph idx="4294967295"/>
          </p:nvPr>
        </p:nvSpPr>
        <p:spPr>
          <a:xfrm>
            <a:off x="107950" y="1628775"/>
            <a:ext cx="8229600" cy="5145088"/>
          </a:xfrm>
        </p:spPr>
        <p:txBody>
          <a:bodyPr rtlCol="0">
            <a:normAutofit fontScale="92500" lnSpcReduction="20000"/>
          </a:bodyPr>
          <a:lstStyle/>
          <a:p>
            <a:pPr eaLnBrk="1" fontAlgn="auto" hangingPunct="1">
              <a:spcAft>
                <a:spcPts val="0"/>
              </a:spcAft>
              <a:buFont typeface="Wingdings 3" pitchFamily="18" charset="2"/>
              <a:buNone/>
              <a:defRPr/>
            </a:pPr>
            <a:endParaRPr lang="tr-TR" altLang="tr-TR" dirty="0">
              <a:solidFill>
                <a:srgbClr val="FF0000"/>
              </a:solidFill>
            </a:endParaRPr>
          </a:p>
          <a:p>
            <a:pPr marL="114300" indent="0" eaLnBrk="1" fontAlgn="auto" hangingPunct="1">
              <a:spcAft>
                <a:spcPts val="0"/>
              </a:spcAft>
              <a:buFont typeface="Arial" panose="020B0604020202020204" pitchFamily="34" charset="0"/>
              <a:buNone/>
              <a:defRPr/>
            </a:pPr>
            <a:r>
              <a:rPr lang="tr-TR" altLang="tr-TR" dirty="0">
                <a:solidFill>
                  <a:srgbClr val="FF0000"/>
                </a:solidFill>
              </a:rPr>
              <a:t> </a:t>
            </a:r>
            <a:r>
              <a:rPr lang="tr-TR" altLang="tr-TR" dirty="0"/>
              <a:t>İLKE: </a:t>
            </a:r>
            <a:r>
              <a:rPr lang="tr-TR" altLang="tr-TR" sz="2500" dirty="0"/>
              <a:t>Kamu görevlileri; görev, unvan ve yetkilerini kullanarak</a:t>
            </a:r>
          </a:p>
          <a:p>
            <a:pPr eaLnBrk="1" fontAlgn="auto" hangingPunct="1">
              <a:spcAft>
                <a:spcPts val="0"/>
              </a:spcAft>
              <a:defRPr/>
            </a:pPr>
            <a:r>
              <a:rPr lang="tr-TR" altLang="tr-TR" sz="2500" dirty="0"/>
              <a:t>kendileri, </a:t>
            </a:r>
          </a:p>
          <a:p>
            <a:pPr eaLnBrk="1" fontAlgn="auto" hangingPunct="1">
              <a:spcAft>
                <a:spcPts val="0"/>
              </a:spcAft>
              <a:defRPr/>
            </a:pPr>
            <a:r>
              <a:rPr lang="tr-TR" altLang="tr-TR" sz="2500" dirty="0"/>
              <a:t>yakınları,</a:t>
            </a:r>
          </a:p>
          <a:p>
            <a:pPr eaLnBrk="1" fontAlgn="auto" hangingPunct="1">
              <a:spcAft>
                <a:spcPts val="0"/>
              </a:spcAft>
              <a:defRPr/>
            </a:pPr>
            <a:r>
              <a:rPr lang="tr-TR" altLang="tr-TR" sz="2500" dirty="0"/>
              <a:t>veya üçüncü kişiler </a:t>
            </a:r>
          </a:p>
          <a:p>
            <a:pPr marL="114300" indent="0" eaLnBrk="1" fontAlgn="auto" hangingPunct="1">
              <a:spcAft>
                <a:spcPts val="0"/>
              </a:spcAft>
              <a:buFont typeface="Arial" panose="020B0604020202020204" pitchFamily="34" charset="0"/>
              <a:buNone/>
              <a:defRPr/>
            </a:pPr>
            <a:r>
              <a:rPr lang="tr-TR" altLang="tr-TR" sz="2500" dirty="0"/>
              <a:t>lehine menfaat sağlayamaz ve aracılıkta bulunamazlar, </a:t>
            </a:r>
            <a:r>
              <a:rPr lang="tr-TR" altLang="tr-TR" sz="2500" b="1" i="1" dirty="0">
                <a:effectLst>
                  <a:outerShdw blurRad="38100" dist="38100" dir="2700000" algn="tl">
                    <a:srgbClr val="000000">
                      <a:alpha val="43137"/>
                    </a:srgbClr>
                  </a:outerShdw>
                </a:effectLst>
              </a:rPr>
              <a:t>akraba, eş, dost ve </a:t>
            </a:r>
            <a:r>
              <a:rPr lang="tr-TR" altLang="tr-TR" sz="2500" b="1" i="1" dirty="0" err="1">
                <a:effectLst>
                  <a:outerShdw blurRad="38100" dist="38100" dir="2700000" algn="tl">
                    <a:srgbClr val="000000">
                      <a:alpha val="43137"/>
                    </a:srgbClr>
                  </a:outerShdw>
                </a:effectLst>
              </a:rPr>
              <a:t>hemşehri</a:t>
            </a:r>
            <a:r>
              <a:rPr lang="tr-TR" altLang="tr-TR" sz="2500" b="1" i="1" dirty="0">
                <a:effectLst>
                  <a:outerShdw blurRad="38100" dist="38100" dir="2700000" algn="tl">
                    <a:srgbClr val="000000">
                      <a:alpha val="43137"/>
                    </a:srgbClr>
                  </a:outerShdw>
                </a:effectLst>
              </a:rPr>
              <a:t> kayırmacılığı, siyasal kayırmacılık veya herhangi bir nedenle </a:t>
            </a:r>
            <a:r>
              <a:rPr lang="tr-TR" altLang="tr-TR" sz="2500" dirty="0"/>
              <a:t>ayrımcılık veya kayırmacılık yapamazlar.</a:t>
            </a:r>
          </a:p>
          <a:p>
            <a:pPr eaLnBrk="1" fontAlgn="auto" hangingPunct="1">
              <a:spcAft>
                <a:spcPts val="0"/>
              </a:spcAft>
              <a:defRPr/>
            </a:pPr>
            <a:endParaRPr lang="tr-TR" altLang="tr-TR" dirty="0">
              <a:solidFill>
                <a:srgbClr val="FF0000"/>
              </a:solidFill>
            </a:endParaRPr>
          </a:p>
          <a:p>
            <a:pPr eaLnBrk="1" fontAlgn="auto" hangingPunct="1">
              <a:spcAft>
                <a:spcPts val="0"/>
              </a:spcAft>
              <a:buFont typeface="Wingdings 3" pitchFamily="18" charset="2"/>
              <a:buNone/>
              <a:defRPr/>
            </a:pPr>
            <a:br>
              <a:rPr lang="tr-TR" altLang="tr-TR" dirty="0">
                <a:solidFill>
                  <a:srgbClr val="FF0000"/>
                </a:solidFill>
              </a:rPr>
            </a:br>
            <a:endParaRPr lang="tr-TR" altLang="tr-TR" dirty="0"/>
          </a:p>
          <a:p>
            <a:pPr eaLnBrk="1" fontAlgn="auto" hangingPunct="1">
              <a:spcAft>
                <a:spcPts val="0"/>
              </a:spcAft>
              <a:buFont typeface="Wingdings 3" pitchFamily="18" charset="2"/>
              <a:buNone/>
              <a:defRPr/>
            </a:pPr>
            <a:endParaRPr lang="tr-TR" altLang="tr-TR" dirty="0"/>
          </a:p>
          <a:p>
            <a:pPr eaLnBrk="1" fontAlgn="auto" hangingPunct="1">
              <a:spcAft>
                <a:spcPts val="0"/>
              </a:spcAft>
              <a:buFont typeface="Wingdings 3" pitchFamily="18" charset="2"/>
              <a:buNone/>
              <a:defRPr/>
            </a:pPr>
            <a:endParaRPr lang="tr-TR" altLang="tr-TR" dirty="0"/>
          </a:p>
          <a:p>
            <a:pPr eaLnBrk="1" fontAlgn="auto" hangingPunct="1">
              <a:spcAft>
                <a:spcPts val="0"/>
              </a:spcAft>
              <a:defRPr/>
            </a:pPr>
            <a:endParaRPr lang="tr-TR" altLang="tr-TR" dirty="0"/>
          </a:p>
          <a:p>
            <a:pPr eaLnBrk="1" fontAlgn="auto" hangingPunct="1">
              <a:spcAft>
                <a:spcPts val="0"/>
              </a:spcAft>
              <a:buFont typeface="Wingdings 3" pitchFamily="18" charset="2"/>
              <a:buNone/>
              <a:defRPr/>
            </a:pPr>
            <a:endParaRPr lang="tr-TR" altLang="tr-TR" dirty="0"/>
          </a:p>
        </p:txBody>
      </p:sp>
      <p:sp>
        <p:nvSpPr>
          <p:cNvPr id="3" name="2 Başlık">
            <a:extLst>
              <a:ext uri="{FF2B5EF4-FFF2-40B4-BE49-F238E27FC236}">
                <a16:creationId xmlns:a16="http://schemas.microsoft.com/office/drawing/2014/main" id="{DBA3E12D-C291-40F3-91D5-19A654DF40F0}"/>
              </a:ext>
            </a:extLst>
          </p:cNvPr>
          <p:cNvSpPr>
            <a:spLocks noGrp="1"/>
          </p:cNvSpPr>
          <p:nvPr>
            <p:ph type="title" idx="4294967295"/>
          </p:nvPr>
        </p:nvSpPr>
        <p:spPr>
          <a:xfrm>
            <a:off x="0" y="0"/>
            <a:ext cx="8459788" cy="1700213"/>
          </a:xfrm>
        </p:spPr>
        <p:txBody>
          <a:bodyPr/>
          <a:lstStyle/>
          <a:p>
            <a:pPr eaLnBrk="1" fontAlgn="auto" hangingPunct="1">
              <a:spcAft>
                <a:spcPts val="0"/>
              </a:spcAft>
              <a:defRPr/>
            </a:pPr>
            <a:br>
              <a:rPr lang="tr-TR" sz="2800" dirty="0">
                <a:solidFill>
                  <a:schemeClr val="hlink"/>
                </a:solidFill>
                <a:effectLst>
                  <a:outerShdw blurRad="31750" dist="25400" dir="5400000" algn="tl" rotWithShape="0">
                    <a:srgbClr val="000000">
                      <a:alpha val="25000"/>
                    </a:srgbClr>
                  </a:outerShdw>
                </a:effectLst>
              </a:rPr>
            </a:br>
            <a:br>
              <a:rPr lang="tr-TR" sz="2800" dirty="0">
                <a:solidFill>
                  <a:schemeClr val="hlink"/>
                </a:solidFill>
                <a:effectLst>
                  <a:outerShdw blurRad="31750" dist="25400" dir="5400000" algn="tl" rotWithShape="0">
                    <a:srgbClr val="000000">
                      <a:alpha val="25000"/>
                    </a:srgbClr>
                  </a:outerShdw>
                </a:effectLst>
              </a:rPr>
            </a:br>
            <a:r>
              <a:rPr lang="tr-TR" sz="2800" dirty="0">
                <a:solidFill>
                  <a:schemeClr val="hlink"/>
                </a:solidFill>
                <a:effectLst>
                  <a:outerShdw blurRad="31750" dist="25400" dir="5400000" algn="tl" rotWithShape="0">
                    <a:srgbClr val="000000">
                      <a:alpha val="25000"/>
                    </a:srgbClr>
                  </a:outerShdw>
                </a:effectLst>
              </a:rPr>
              <a:t>ÇIKAR ÇATIŞMASI TÜRLERİ</a:t>
            </a:r>
            <a:br>
              <a:rPr lang="tr-TR" sz="2800" dirty="0">
                <a:solidFill>
                  <a:schemeClr val="hlink"/>
                </a:solidFill>
                <a:effectLst>
                  <a:outerShdw blurRad="31750" dist="25400" dir="5400000" algn="tl" rotWithShape="0">
                    <a:srgbClr val="000000">
                      <a:alpha val="25000"/>
                    </a:srgbClr>
                  </a:outerShdw>
                </a:effectLst>
              </a:rPr>
            </a:br>
            <a:r>
              <a:rPr lang="tr-TR" altLang="tr-TR" sz="2800" b="1" dirty="0">
                <a:solidFill>
                  <a:srgbClr val="FF0000"/>
                </a:solidFill>
              </a:rPr>
              <a:t>C. Görev ve Yetkilerin </a:t>
            </a:r>
            <a:r>
              <a:rPr lang="tr-TR" altLang="tr-TR" sz="2800" dirty="0">
                <a:solidFill>
                  <a:srgbClr val="FF0000"/>
                </a:solidFill>
              </a:rPr>
              <a:t>Menfaat Sağlama Amacıyla Kullanılması (Md. 14)</a:t>
            </a:r>
            <a:br>
              <a:rPr lang="tr-TR" altLang="tr-TR" sz="2800" dirty="0">
                <a:solidFill>
                  <a:srgbClr val="FF0000"/>
                </a:solidFill>
              </a:rPr>
            </a:br>
            <a:endParaRPr lang="tr-TR" sz="2800" dirty="0">
              <a:solidFill>
                <a:srgbClr val="FF0000"/>
              </a:solidFill>
              <a:effectLst>
                <a:outerShdw blurRad="31750" dist="25400" dir="5400000" algn="tl" rotWithShape="0">
                  <a:srgbClr val="000000">
                    <a:alpha val="25000"/>
                  </a:srgbClr>
                </a:outerShdw>
              </a:effectLst>
            </a:endParaRPr>
          </a:p>
        </p:txBody>
      </p:sp>
      <p:sp>
        <p:nvSpPr>
          <p:cNvPr id="70661" name="Slayt Numarası Yer Tutucusu 1">
            <a:extLst>
              <a:ext uri="{FF2B5EF4-FFF2-40B4-BE49-F238E27FC236}">
                <a16:creationId xmlns:a16="http://schemas.microsoft.com/office/drawing/2014/main" id="{6A01AD77-594E-4DEC-8311-4E886C6093DC}"/>
              </a:ext>
            </a:extLst>
          </p:cNvPr>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06BC390-9BE0-4251-9750-4E065E77C996}" type="slidenum">
              <a:rPr lang="tr-TR" altLang="tr-TR" sz="1000">
                <a:solidFill>
                  <a:srgbClr val="FFFFFF"/>
                </a:solidFill>
              </a:rPr>
              <a:pPr algn="r" eaLnBrk="1" hangingPunct="1">
                <a:spcBef>
                  <a:spcPct val="0"/>
                </a:spcBef>
                <a:buFontTx/>
                <a:buNone/>
              </a:pPr>
              <a:t>61</a:t>
            </a:fld>
            <a:endParaRPr lang="tr-TR" altLang="tr-TR" sz="1000">
              <a:solidFill>
                <a:srgbClr val="FF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Slayt Numarası Yer Tutucusu">
            <a:extLst>
              <a:ext uri="{FF2B5EF4-FFF2-40B4-BE49-F238E27FC236}">
                <a16:creationId xmlns:a16="http://schemas.microsoft.com/office/drawing/2014/main" id="{7EF7A6D8-2224-402E-B34A-302A4EF812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E95139-BC3D-4AF8-A7A8-233CF79F1933}" type="slidenum">
              <a:rPr lang="tr-TR" altLang="tr-TR" sz="1400" smtClean="0"/>
              <a:pPr>
                <a:spcBef>
                  <a:spcPct val="0"/>
                </a:spcBef>
                <a:buFontTx/>
                <a:buNone/>
              </a:pPr>
              <a:t>62</a:t>
            </a:fld>
            <a:endParaRPr lang="tr-TR" altLang="tr-TR" sz="1400"/>
          </a:p>
        </p:txBody>
      </p:sp>
      <p:sp>
        <p:nvSpPr>
          <p:cNvPr id="72707" name="Rectangle 2">
            <a:extLst>
              <a:ext uri="{FF2B5EF4-FFF2-40B4-BE49-F238E27FC236}">
                <a16:creationId xmlns:a16="http://schemas.microsoft.com/office/drawing/2014/main" id="{37185A1C-56A5-4B40-A01F-42E8074A0C4D}"/>
              </a:ext>
            </a:extLst>
          </p:cNvPr>
          <p:cNvSpPr>
            <a:spLocks noGrp="1" noChangeArrowheads="1"/>
          </p:cNvSpPr>
          <p:nvPr>
            <p:ph type="body" idx="1"/>
          </p:nvPr>
        </p:nvSpPr>
        <p:spPr>
          <a:xfrm>
            <a:off x="301625" y="152400"/>
            <a:ext cx="8540750" cy="6172200"/>
          </a:xfrm>
        </p:spPr>
        <p:txBody>
          <a:bodyPr/>
          <a:lstStyle/>
          <a:p>
            <a:pPr eaLnBrk="1" hangingPunct="1">
              <a:lnSpc>
                <a:spcPct val="80000"/>
              </a:lnSpc>
              <a:buFontTx/>
              <a:buNone/>
            </a:pPr>
            <a:endParaRPr lang="tr-TR" altLang="tr-TR" sz="2400" b="1">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800">
                <a:latin typeface="Times New Roman" panose="02020603050405020304" pitchFamily="18" charset="0"/>
                <a:cs typeface="Times New Roman" panose="02020603050405020304" pitchFamily="18" charset="0"/>
              </a:rPr>
              <a:t>    Kamu görevlileri, kendilerinin veya başkalarının kitap, dergi, kaset, cd ve benzeri ürünlerinin satışını ve dağıtımını yaptıramaz; herhangi bir kurum, vakıf, dernek veya spor kulübüne yardım, bağış ve benzeri nitelikte menfaate aracılık yapamazlar.</a:t>
            </a:r>
          </a:p>
          <a:p>
            <a:pPr eaLnBrk="1" hangingPunct="1">
              <a:lnSpc>
                <a:spcPct val="80000"/>
              </a:lnSpc>
              <a:buFontTx/>
              <a:buNone/>
            </a:pPr>
            <a:endParaRPr lang="tr-TR" altLang="tr-TR" sz="280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800">
                <a:latin typeface="Times New Roman" panose="02020603050405020304" pitchFamily="18" charset="0"/>
                <a:cs typeface="Times New Roman" panose="02020603050405020304" pitchFamily="18" charset="0"/>
              </a:rPr>
              <a:t>     Kamu görevlileri, görevlerinin ifası sırasında ya da bu görevlerin sonucu olarak elde ettikleri resmi veya gizli nitelikteki bilgileri, kendilerine, yakınlarına veya üçüncü kişilere doğrudan veya dolaylı olarak ekonomik, siyasal veya sosyal nitelikte bir menfaat elde etmek için kullanamazlar. Kamu görevlileri, seçim kampanyalarında görev yaptığı kurumun kaynaklarını doğrudan veya dolaylı olarak kullanmamalı ve kullandırmamalıdırlar</a:t>
            </a:r>
            <a:r>
              <a:rPr lang="tr-TR" altLang="tr-TR" sz="2400">
                <a:latin typeface="Times New Roman" panose="02020603050405020304" pitchFamily="18" charset="0"/>
                <a:cs typeface="Times New Roman" panose="02020603050405020304" pitchFamily="18" charset="0"/>
              </a:rPr>
              <a:t>.</a:t>
            </a:r>
            <a:endParaRPr lang="tr-TR" altLang="tr-TR" sz="2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6 Slayt Numarası Yer Tutucusu">
            <a:extLst>
              <a:ext uri="{FF2B5EF4-FFF2-40B4-BE49-F238E27FC236}">
                <a16:creationId xmlns:a16="http://schemas.microsoft.com/office/drawing/2014/main" id="{86298AD6-C0F1-46CD-ABC8-4483AE919BDC}"/>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59C333F5-D414-485F-A810-BAF41ABB601F}" type="slidenum">
              <a:rPr lang="tr-TR" altLang="tr-TR" sz="1400" smtClean="0">
                <a:solidFill>
                  <a:srgbClr val="FFFFFF"/>
                </a:solidFill>
              </a:rPr>
              <a:pPr algn="l">
                <a:spcBef>
                  <a:spcPct val="0"/>
                </a:spcBef>
                <a:buFontTx/>
                <a:buNone/>
              </a:pPr>
              <a:t>63</a:t>
            </a:fld>
            <a:endParaRPr lang="tr-TR" altLang="tr-TR" sz="1400">
              <a:solidFill>
                <a:srgbClr val="FFFFFF"/>
              </a:solidFill>
            </a:endParaRPr>
          </a:p>
        </p:txBody>
      </p:sp>
      <p:sp>
        <p:nvSpPr>
          <p:cNvPr id="31747" name="1 İçerik Yer Tutucusu">
            <a:extLst>
              <a:ext uri="{FF2B5EF4-FFF2-40B4-BE49-F238E27FC236}">
                <a16:creationId xmlns:a16="http://schemas.microsoft.com/office/drawing/2014/main" id="{AA870548-3DD5-4281-BC76-F327E5861F22}"/>
              </a:ext>
            </a:extLst>
          </p:cNvPr>
          <p:cNvSpPr>
            <a:spLocks noGrp="1"/>
          </p:cNvSpPr>
          <p:nvPr>
            <p:ph idx="4294967295"/>
          </p:nvPr>
        </p:nvSpPr>
        <p:spPr>
          <a:xfrm>
            <a:off x="179388" y="895350"/>
            <a:ext cx="8050212" cy="5878513"/>
          </a:xfrm>
        </p:spPr>
        <p:txBody>
          <a:bodyPr rtlCol="0">
            <a:normAutofit fontScale="40000" lnSpcReduction="20000"/>
          </a:bodyPr>
          <a:lstStyle/>
          <a:p>
            <a:pPr marL="107950" indent="0" eaLnBrk="1" fontAlgn="auto" hangingPunct="1">
              <a:spcAft>
                <a:spcPts val="0"/>
              </a:spcAft>
              <a:buFont typeface="Wingdings 3" pitchFamily="18" charset="2"/>
              <a:buNone/>
              <a:defRPr/>
            </a:pPr>
            <a:endParaRPr lang="tr-TR" altLang="tr-TR" dirty="0">
              <a:solidFill>
                <a:srgbClr val="FF0000"/>
              </a:solidFill>
            </a:endParaRPr>
          </a:p>
          <a:p>
            <a:pPr marL="107950" indent="0" eaLnBrk="1" fontAlgn="auto" hangingPunct="1">
              <a:spcAft>
                <a:spcPts val="0"/>
              </a:spcAft>
              <a:buFont typeface="Wingdings 3" pitchFamily="18" charset="2"/>
              <a:buNone/>
              <a:defRPr/>
            </a:pPr>
            <a:r>
              <a:rPr lang="tr-TR" altLang="tr-TR" sz="5000" dirty="0">
                <a:solidFill>
                  <a:srgbClr val="FF0000"/>
                </a:solidFill>
              </a:rPr>
              <a:t>. Kendisine ve/veya yakınlarına çıkar sağlama</a:t>
            </a:r>
            <a:br>
              <a:rPr lang="tr-TR" altLang="tr-TR" sz="5000" dirty="0">
                <a:solidFill>
                  <a:srgbClr val="FF0000"/>
                </a:solidFill>
              </a:rPr>
            </a:br>
            <a:r>
              <a:rPr lang="tr-TR" altLang="tr-TR" sz="5000" b="1" i="1" dirty="0">
                <a:solidFill>
                  <a:srgbClr val="FF0000"/>
                </a:solidFill>
                <a:effectLst>
                  <a:outerShdw blurRad="38100" dist="38100" dir="2700000" algn="tl">
                    <a:srgbClr val="000000">
                      <a:alpha val="43137"/>
                    </a:srgbClr>
                  </a:outerShdw>
                </a:effectLst>
              </a:rPr>
              <a:t>Ö. </a:t>
            </a:r>
            <a:r>
              <a:rPr lang="tr-TR" altLang="tr-TR" sz="5000" b="1" i="1" dirty="0">
                <a:effectLst>
                  <a:outerShdw blurRad="38100" dist="38100" dir="2700000" algn="tl">
                    <a:srgbClr val="000000">
                      <a:alpha val="43137"/>
                    </a:srgbClr>
                  </a:outerShdw>
                </a:effectLst>
              </a:rPr>
              <a:t>Bir doktorun hastasını özel muayenehanesine yönlendirmesi</a:t>
            </a:r>
          </a:p>
          <a:p>
            <a:pPr marL="107950" indent="0" eaLnBrk="1" fontAlgn="auto" hangingPunct="1">
              <a:spcAft>
                <a:spcPts val="0"/>
              </a:spcAft>
              <a:buFont typeface="Wingdings 3" pitchFamily="18" charset="2"/>
              <a:buNone/>
              <a:defRPr/>
            </a:pPr>
            <a:endParaRPr lang="tr-TR" altLang="tr-TR" sz="5000" dirty="0">
              <a:solidFill>
                <a:srgbClr val="FF0000"/>
              </a:solidFill>
            </a:endParaRPr>
          </a:p>
          <a:p>
            <a:pPr marL="107950" indent="0" eaLnBrk="1" fontAlgn="auto" hangingPunct="1">
              <a:spcAft>
                <a:spcPts val="0"/>
              </a:spcAft>
              <a:buFont typeface="Wingdings 3" pitchFamily="18" charset="2"/>
              <a:buNone/>
              <a:defRPr/>
            </a:pPr>
            <a:r>
              <a:rPr lang="tr-TR" altLang="tr-TR" sz="5000" dirty="0">
                <a:solidFill>
                  <a:srgbClr val="FF0000"/>
                </a:solidFill>
              </a:rPr>
              <a:t>. Yapılan iş için özel ücret alma</a:t>
            </a:r>
            <a:br>
              <a:rPr lang="tr-TR" altLang="tr-TR" sz="5000" dirty="0">
                <a:solidFill>
                  <a:srgbClr val="FF0000"/>
                </a:solidFill>
              </a:rPr>
            </a:br>
            <a:r>
              <a:rPr lang="tr-TR" altLang="tr-TR" sz="5000" b="1" i="1" dirty="0">
                <a:solidFill>
                  <a:srgbClr val="FF0000"/>
                </a:solidFill>
                <a:effectLst>
                  <a:outerShdw blurRad="38100" dist="38100" dir="2700000" algn="tl">
                    <a:srgbClr val="000000">
                      <a:alpha val="43137"/>
                    </a:srgbClr>
                  </a:outerShdw>
                </a:effectLst>
              </a:rPr>
              <a:t>Ö. </a:t>
            </a:r>
            <a:r>
              <a:rPr lang="tr-TR" altLang="tr-TR" sz="5000" b="1" i="1" dirty="0">
                <a:effectLst>
                  <a:outerShdw blurRad="38100" dist="38100" dir="2700000" algn="tl">
                    <a:srgbClr val="000000">
                      <a:alpha val="43137"/>
                    </a:srgbClr>
                  </a:outerShdw>
                </a:effectLst>
              </a:rPr>
              <a:t>Belediye mezarlığında imam olarak görev yapan kişinin defin işlemleri için para alması</a:t>
            </a:r>
          </a:p>
          <a:p>
            <a:pPr marL="107950" indent="0" eaLnBrk="1" fontAlgn="auto" hangingPunct="1">
              <a:spcAft>
                <a:spcPts val="0"/>
              </a:spcAft>
              <a:buFont typeface="Wingdings 3" pitchFamily="18" charset="2"/>
              <a:buNone/>
              <a:defRPr/>
            </a:pPr>
            <a:endParaRPr lang="tr-TR" altLang="tr-TR" sz="5000" dirty="0">
              <a:solidFill>
                <a:srgbClr val="FF0000"/>
              </a:solidFill>
            </a:endParaRPr>
          </a:p>
          <a:p>
            <a:pPr marL="107950" indent="0" eaLnBrk="1" fontAlgn="auto" hangingPunct="1">
              <a:spcAft>
                <a:spcPts val="0"/>
              </a:spcAft>
              <a:buFont typeface="Wingdings 3" pitchFamily="18" charset="2"/>
              <a:buNone/>
              <a:defRPr/>
            </a:pPr>
            <a:r>
              <a:rPr lang="tr-TR" altLang="tr-TR" sz="5000" dirty="0">
                <a:solidFill>
                  <a:srgbClr val="FF0000"/>
                </a:solidFill>
              </a:rPr>
              <a:t>. Aracılık</a:t>
            </a:r>
          </a:p>
          <a:p>
            <a:pPr marL="107950" indent="0" eaLnBrk="1" fontAlgn="auto" hangingPunct="1">
              <a:spcAft>
                <a:spcPts val="0"/>
              </a:spcAft>
              <a:buFont typeface="Wingdings 3" pitchFamily="18" charset="2"/>
              <a:buNone/>
              <a:defRPr/>
            </a:pPr>
            <a:r>
              <a:rPr lang="tr-TR" altLang="tr-TR" sz="5000" b="1" i="1" dirty="0">
                <a:solidFill>
                  <a:srgbClr val="FF0000"/>
                </a:solidFill>
                <a:effectLst>
                  <a:outerShdw blurRad="38100" dist="38100" dir="2700000" algn="tl">
                    <a:srgbClr val="000000">
                      <a:alpha val="43137"/>
                    </a:srgbClr>
                  </a:outerShdw>
                </a:effectLst>
              </a:rPr>
              <a:t>Ö. </a:t>
            </a:r>
            <a:r>
              <a:rPr lang="tr-TR" altLang="tr-TR" sz="5000" b="1" i="1" dirty="0">
                <a:effectLst>
                  <a:outerShdw blurRad="38100" dist="38100" dir="2700000" algn="tl">
                    <a:srgbClr val="000000">
                      <a:alpha val="43137"/>
                    </a:srgbClr>
                  </a:outerShdw>
                </a:effectLst>
              </a:rPr>
              <a:t>Belediye Fen İşleri Müdürünün belediyenin yol yapım işlerini yürüten firmayı malzeme satın almak için bir yakınının şirketine yönlend</a:t>
            </a:r>
            <a:r>
              <a:rPr lang="tr-TR" altLang="tr-TR" sz="5000" b="1" dirty="0">
                <a:effectLst>
                  <a:outerShdw blurRad="38100" dist="38100" dir="2700000" algn="tl">
                    <a:srgbClr val="000000">
                      <a:alpha val="43137"/>
                    </a:srgbClr>
                  </a:outerShdw>
                </a:effectLst>
              </a:rPr>
              <a:t>irmesi</a:t>
            </a:r>
          </a:p>
          <a:p>
            <a:pPr marL="107950" indent="0" eaLnBrk="1" fontAlgn="auto" hangingPunct="1">
              <a:spcAft>
                <a:spcPts val="0"/>
              </a:spcAft>
              <a:buFont typeface="Wingdings 3" pitchFamily="18" charset="2"/>
              <a:buNone/>
              <a:defRPr/>
            </a:pPr>
            <a:endParaRPr lang="tr-TR" altLang="tr-TR" sz="5000" b="1" dirty="0">
              <a:solidFill>
                <a:srgbClr val="FF0000"/>
              </a:solidFill>
              <a:effectLst>
                <a:outerShdw blurRad="38100" dist="38100" dir="2700000" algn="tl">
                  <a:srgbClr val="000000">
                    <a:alpha val="43137"/>
                  </a:srgbClr>
                </a:outerShdw>
              </a:effectLst>
            </a:endParaRPr>
          </a:p>
          <a:p>
            <a:pPr marL="107950" indent="0" eaLnBrk="1" fontAlgn="auto" hangingPunct="1">
              <a:spcAft>
                <a:spcPts val="0"/>
              </a:spcAft>
              <a:buFont typeface="Wingdings 3" pitchFamily="18" charset="2"/>
              <a:buNone/>
              <a:defRPr/>
            </a:pPr>
            <a:r>
              <a:rPr lang="tr-TR" altLang="tr-TR" sz="5000" dirty="0">
                <a:solidFill>
                  <a:srgbClr val="FF0000"/>
                </a:solidFill>
              </a:rPr>
              <a:t>. Adam kayırmacılığı</a:t>
            </a:r>
          </a:p>
          <a:p>
            <a:pPr marL="107950" indent="0" eaLnBrk="1" fontAlgn="auto" hangingPunct="1">
              <a:spcAft>
                <a:spcPts val="0"/>
              </a:spcAft>
              <a:buFont typeface="Wingdings 3" pitchFamily="18" charset="2"/>
              <a:buNone/>
              <a:defRPr/>
            </a:pPr>
            <a:r>
              <a:rPr lang="tr-TR" altLang="tr-TR" sz="5000" b="1" i="1" dirty="0">
                <a:solidFill>
                  <a:srgbClr val="FF0000"/>
                </a:solidFill>
                <a:effectLst>
                  <a:outerShdw blurRad="38100" dist="38100" dir="2700000" algn="tl">
                    <a:srgbClr val="000000">
                      <a:alpha val="43137"/>
                    </a:srgbClr>
                  </a:outerShdw>
                </a:effectLst>
              </a:rPr>
              <a:t>Ö. </a:t>
            </a:r>
            <a:r>
              <a:rPr lang="tr-TR" altLang="tr-TR" sz="5000" b="1" i="1" dirty="0">
                <a:effectLst>
                  <a:outerShdw blurRad="38100" dist="38100" dir="2700000" algn="tl">
                    <a:srgbClr val="000000">
                      <a:alpha val="43137"/>
                    </a:srgbClr>
                  </a:outerShdw>
                </a:effectLst>
              </a:rPr>
              <a:t>Bir kamu görevlisinin yakınını işe alması için başka bir kamu görevlisini araması</a:t>
            </a:r>
          </a:p>
          <a:p>
            <a:pPr marL="107950" indent="0" eaLnBrk="1" fontAlgn="auto" hangingPunct="1">
              <a:spcAft>
                <a:spcPts val="0"/>
              </a:spcAft>
              <a:buFont typeface="Wingdings 3" pitchFamily="18" charset="2"/>
              <a:buNone/>
              <a:defRPr/>
            </a:pPr>
            <a:endParaRPr lang="tr-TR" altLang="tr-TR" sz="3600" b="1" i="1" dirty="0">
              <a:solidFill>
                <a:srgbClr val="FF0000"/>
              </a:solidFill>
              <a:effectLst>
                <a:outerShdw blurRad="38100" dist="38100" dir="2700000" algn="tl">
                  <a:srgbClr val="000000">
                    <a:alpha val="43137"/>
                  </a:srgbClr>
                </a:outerShdw>
              </a:effectLst>
            </a:endParaRPr>
          </a:p>
          <a:p>
            <a:pPr marL="107950" indent="0" eaLnBrk="1" fontAlgn="auto" hangingPunct="1">
              <a:spcAft>
                <a:spcPts val="0"/>
              </a:spcAft>
              <a:buFont typeface="Wingdings 3" pitchFamily="18" charset="2"/>
              <a:buNone/>
              <a:defRPr/>
            </a:pPr>
            <a:endParaRPr lang="tr-TR" altLang="tr-TR" sz="2500" dirty="0"/>
          </a:p>
          <a:p>
            <a:pPr marL="107950" indent="0" eaLnBrk="1" fontAlgn="auto" hangingPunct="1">
              <a:spcAft>
                <a:spcPts val="0"/>
              </a:spcAft>
              <a:defRPr/>
            </a:pPr>
            <a:endParaRPr lang="tr-TR" altLang="tr-TR" dirty="0">
              <a:solidFill>
                <a:srgbClr val="FF0000"/>
              </a:solidFill>
            </a:endParaRPr>
          </a:p>
          <a:p>
            <a:pPr marL="107950" indent="0" eaLnBrk="1" fontAlgn="auto" hangingPunct="1">
              <a:spcAft>
                <a:spcPts val="0"/>
              </a:spcAft>
              <a:buFont typeface="Wingdings 3" pitchFamily="18" charset="2"/>
              <a:buNone/>
              <a:defRPr/>
            </a:pPr>
            <a:br>
              <a:rPr lang="tr-TR" altLang="tr-TR" dirty="0">
                <a:solidFill>
                  <a:srgbClr val="FF0000"/>
                </a:solidFill>
              </a:rPr>
            </a:br>
            <a:endParaRPr lang="tr-TR" altLang="tr-TR" dirty="0"/>
          </a:p>
          <a:p>
            <a:pPr marL="107950" indent="0" eaLnBrk="1" fontAlgn="auto" hangingPunct="1">
              <a:spcAft>
                <a:spcPts val="0"/>
              </a:spcAft>
              <a:buFont typeface="Wingdings 3" pitchFamily="18" charset="2"/>
              <a:buNone/>
              <a:defRPr/>
            </a:pPr>
            <a:endParaRPr lang="tr-TR" altLang="tr-TR" dirty="0"/>
          </a:p>
          <a:p>
            <a:pPr marL="107950" indent="0" eaLnBrk="1" fontAlgn="auto" hangingPunct="1">
              <a:spcAft>
                <a:spcPts val="0"/>
              </a:spcAft>
              <a:buFont typeface="Wingdings 3" pitchFamily="18" charset="2"/>
              <a:buNone/>
              <a:defRPr/>
            </a:pPr>
            <a:endParaRPr lang="tr-TR" altLang="tr-TR" dirty="0"/>
          </a:p>
          <a:p>
            <a:pPr marL="107950" indent="0" eaLnBrk="1" fontAlgn="auto" hangingPunct="1">
              <a:spcAft>
                <a:spcPts val="0"/>
              </a:spcAft>
              <a:defRPr/>
            </a:pPr>
            <a:endParaRPr lang="tr-TR" altLang="tr-TR" dirty="0"/>
          </a:p>
          <a:p>
            <a:pPr marL="107950" indent="0" eaLnBrk="1" fontAlgn="auto" hangingPunct="1">
              <a:spcAft>
                <a:spcPts val="0"/>
              </a:spcAft>
              <a:buFont typeface="Wingdings 3" pitchFamily="18" charset="2"/>
              <a:buNone/>
              <a:defRPr/>
            </a:pPr>
            <a:endParaRPr lang="tr-TR" altLang="tr-TR" dirty="0"/>
          </a:p>
        </p:txBody>
      </p:sp>
      <p:sp>
        <p:nvSpPr>
          <p:cNvPr id="73732" name="Slayt Numarası Yer Tutucusu 1">
            <a:extLst>
              <a:ext uri="{FF2B5EF4-FFF2-40B4-BE49-F238E27FC236}">
                <a16:creationId xmlns:a16="http://schemas.microsoft.com/office/drawing/2014/main" id="{1BF72C26-5582-4146-A6A3-171B8CAB678A}"/>
              </a:ext>
            </a:extLst>
          </p:cNvPr>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BA811D1C-B456-49E9-9AEA-0CBE8A4EA3F1}" type="slidenum">
              <a:rPr lang="tr-TR" altLang="tr-TR" sz="1000">
                <a:solidFill>
                  <a:srgbClr val="FFFFFF"/>
                </a:solidFill>
              </a:rPr>
              <a:pPr algn="r" eaLnBrk="1" hangingPunct="1">
                <a:spcBef>
                  <a:spcPct val="0"/>
                </a:spcBef>
                <a:buFontTx/>
                <a:buNone/>
              </a:pPr>
              <a:t>63</a:t>
            </a:fld>
            <a:endParaRPr lang="tr-TR" altLang="tr-TR" sz="1000">
              <a:solidFill>
                <a:srgbClr val="FFFFFF"/>
              </a:solidFill>
            </a:endParaRPr>
          </a:p>
        </p:txBody>
      </p:sp>
      <p:sp>
        <p:nvSpPr>
          <p:cNvPr id="7" name="2 Başlık">
            <a:extLst>
              <a:ext uri="{FF2B5EF4-FFF2-40B4-BE49-F238E27FC236}">
                <a16:creationId xmlns:a16="http://schemas.microsoft.com/office/drawing/2014/main" id="{F6097E0F-7050-4B1A-802E-7FF9D19CD140}"/>
              </a:ext>
            </a:extLst>
          </p:cNvPr>
          <p:cNvSpPr txBox="1">
            <a:spLocks/>
          </p:cNvSpPr>
          <p:nvPr/>
        </p:nvSpPr>
        <p:spPr>
          <a:xfrm>
            <a:off x="0" y="116632"/>
            <a:ext cx="8229600" cy="778098"/>
          </a:xfrm>
          <a:prstGeom prst="rect">
            <a:avLst/>
          </a:prstGeom>
        </p:spPr>
        <p:txBody>
          <a:bodyPr anchor="ctr">
            <a:scene3d>
              <a:camera prst="orthographicFront"/>
              <a:lightRig rig="soft" dir="t"/>
            </a:scene3d>
            <a:sp3d prstMaterial="softEdge">
              <a:bevelT w="25400" h="25400"/>
            </a:sp3d>
          </a:bodyPr>
          <a:lst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0" fontAlgn="base" hangingPunct="0">
              <a:spcBef>
                <a:spcPct val="0"/>
              </a:spcBef>
              <a:spcAft>
                <a:spcPct val="0"/>
              </a:spcAft>
              <a:defRPr sz="4100" b="1">
                <a:solidFill>
                  <a:schemeClr val="tx2"/>
                </a:solidFill>
                <a:latin typeface="Lucida Sans Unicode" pitchFamily="34" charset="0"/>
              </a:defRPr>
            </a:lvl6pPr>
            <a:lvl7pPr marL="914400" algn="l" rtl="0" eaLnBrk="0" fontAlgn="base" hangingPunct="0">
              <a:spcBef>
                <a:spcPct val="0"/>
              </a:spcBef>
              <a:spcAft>
                <a:spcPct val="0"/>
              </a:spcAft>
              <a:defRPr sz="4100" b="1">
                <a:solidFill>
                  <a:schemeClr val="tx2"/>
                </a:solidFill>
                <a:latin typeface="Lucida Sans Unicode" pitchFamily="34" charset="0"/>
              </a:defRPr>
            </a:lvl7pPr>
            <a:lvl8pPr marL="1371600" algn="l" rtl="0" eaLnBrk="0" fontAlgn="base" hangingPunct="0">
              <a:spcBef>
                <a:spcPct val="0"/>
              </a:spcBef>
              <a:spcAft>
                <a:spcPct val="0"/>
              </a:spcAft>
              <a:defRPr sz="4100" b="1">
                <a:solidFill>
                  <a:schemeClr val="tx2"/>
                </a:solidFill>
                <a:latin typeface="Lucida Sans Unicode" pitchFamily="34" charset="0"/>
              </a:defRPr>
            </a:lvl8pPr>
            <a:lvl9pPr marL="1828800" algn="l" rtl="0" eaLnBrk="0" fontAlgn="base" hangingPunct="0">
              <a:spcBef>
                <a:spcPct val="0"/>
              </a:spcBef>
              <a:spcAft>
                <a:spcPct val="0"/>
              </a:spcAft>
              <a:defRPr sz="4100" b="1">
                <a:solidFill>
                  <a:schemeClr val="tx2"/>
                </a:solidFill>
                <a:latin typeface="Lucida Sans Unicode" pitchFamily="34" charset="0"/>
              </a:defRPr>
            </a:lvl9pPr>
          </a:lstStyle>
          <a:p>
            <a:pPr>
              <a:defRPr/>
            </a:pPr>
            <a:r>
              <a:rPr lang="tr-TR" sz="2400" dirty="0">
                <a:solidFill>
                  <a:schemeClr val="hlink"/>
                </a:solidFill>
                <a:effectLst>
                  <a:outerShdw blurRad="31750" dist="25400" dir="5400000" algn="tl" rotWithShape="0">
                    <a:srgbClr val="000000">
                      <a:alpha val="25000"/>
                    </a:srgbClr>
                  </a:outerShdw>
                </a:effectLst>
              </a:rPr>
              <a:t>Görev ve Yetkilerin Menfaat Sağlama Amacıyla Kullanılması (Md. 14)/ Devamı…</a:t>
            </a:r>
            <a:endParaRPr lang="tr-TR" sz="2400" dirty="0">
              <a:solidFill>
                <a:srgbClr val="FF0000"/>
              </a:solidFill>
              <a:effectLst>
                <a:outerShdw blurRad="31750" dist="25400" dir="5400000" algn="tl" rotWithShape="0">
                  <a:srgbClr val="000000">
                    <a:alpha val="25000"/>
                  </a:srgbClr>
                </a:out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3 Slayt Numarası Yer Tutucusu">
            <a:extLst>
              <a:ext uri="{FF2B5EF4-FFF2-40B4-BE49-F238E27FC236}">
                <a16:creationId xmlns:a16="http://schemas.microsoft.com/office/drawing/2014/main" id="{3EEC53F4-A6AB-47AF-8117-7F045D4128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1287C2-26D3-46F9-BD2B-3394CB16B65D}" type="slidenum">
              <a:rPr lang="tr-TR" altLang="tr-TR" sz="1400" smtClean="0"/>
              <a:pPr>
                <a:spcBef>
                  <a:spcPct val="0"/>
                </a:spcBef>
                <a:buFontTx/>
                <a:buNone/>
              </a:pPr>
              <a:t>64</a:t>
            </a:fld>
            <a:endParaRPr lang="tr-TR" altLang="tr-TR" sz="1400"/>
          </a:p>
        </p:txBody>
      </p:sp>
      <p:sp>
        <p:nvSpPr>
          <p:cNvPr id="75779" name="1 İçerik Yer Tutucusu">
            <a:extLst>
              <a:ext uri="{FF2B5EF4-FFF2-40B4-BE49-F238E27FC236}">
                <a16:creationId xmlns:a16="http://schemas.microsoft.com/office/drawing/2014/main" id="{851488E2-6811-44A5-991B-514763D8F7D3}"/>
              </a:ext>
            </a:extLst>
          </p:cNvPr>
          <p:cNvSpPr>
            <a:spLocks noGrp="1"/>
          </p:cNvSpPr>
          <p:nvPr>
            <p:ph idx="4294967295"/>
          </p:nvPr>
        </p:nvSpPr>
        <p:spPr/>
        <p:txBody>
          <a:bodyPr/>
          <a:lstStyle/>
          <a:p>
            <a:pPr marL="365125" indent="-255588" eaLnBrk="1" hangingPunct="1"/>
            <a:r>
              <a:rPr lang="tr-TR" altLang="tr-TR" sz="2400"/>
              <a:t>Kamu görevlilerinin yazdıkları mevzuat kitaplarının  kurumlarca satın alınması.</a:t>
            </a:r>
          </a:p>
          <a:p>
            <a:pPr marL="365125" indent="-255588" eaLnBrk="1" hangingPunct="1"/>
            <a:r>
              <a:rPr lang="tr-TR" altLang="tr-TR" sz="2400"/>
              <a:t>Kurumla iş yapan müteahhitten ev alınması ya da evin dekore ettirilmesi.</a:t>
            </a:r>
          </a:p>
          <a:p>
            <a:pPr marL="365125" indent="-255588" eaLnBrk="1" hangingPunct="1"/>
            <a:r>
              <a:rPr lang="tr-TR" altLang="tr-TR" sz="2400"/>
              <a:t>Büyük ölçüde kurum çalışanlarının yararlandığı bir vakfa bağış yapılmasının istenmesi.</a:t>
            </a:r>
          </a:p>
          <a:p>
            <a:pPr marL="365125" indent="-255588" eaLnBrk="1" hangingPunct="1"/>
            <a:r>
              <a:rPr lang="tr-TR" altLang="tr-TR" sz="2400"/>
              <a:t>Bir yöneticinin, bir yakınının şirketinin alacağı ruhsat için belediyedeki yetkiliyi arayarak aracı olması.</a:t>
            </a:r>
          </a:p>
          <a:p>
            <a:pPr marL="365125" indent="-255588" eaLnBrk="1" hangingPunct="1"/>
            <a:r>
              <a:rPr lang="tr-TR" altLang="tr-TR" sz="2400"/>
              <a:t>Kurumla iş ilişkisi içinde olan bir firmanın, kurum yöneticisinin çocuğuna burs vermesi.</a:t>
            </a:r>
          </a:p>
          <a:p>
            <a:pPr marL="365125" indent="-255588" eaLnBrk="1" hangingPunct="1"/>
            <a:endParaRPr lang="tr-TR" altLang="tr-TR" sz="2400"/>
          </a:p>
        </p:txBody>
      </p:sp>
      <p:sp>
        <p:nvSpPr>
          <p:cNvPr id="3" name="2 Başlık">
            <a:extLst>
              <a:ext uri="{FF2B5EF4-FFF2-40B4-BE49-F238E27FC236}">
                <a16:creationId xmlns:a16="http://schemas.microsoft.com/office/drawing/2014/main" id="{F9D7C56F-C979-4C8C-83CB-BE907E8958CF}"/>
              </a:ext>
            </a:extLst>
          </p:cNvPr>
          <p:cNvSpPr>
            <a:spLocks noGrp="1"/>
          </p:cNvSpPr>
          <p:nvPr>
            <p:ph type="title" idx="4294967295"/>
          </p:nvPr>
        </p:nvSpPr>
        <p:spPr>
          <a:xfrm>
            <a:off x="457200" y="304800"/>
            <a:ext cx="8229600" cy="1143000"/>
          </a:xfrm>
          <a:ln>
            <a:miter lim="800000"/>
            <a:headEnd/>
            <a:tailEnd/>
          </a:ln>
          <a:extLst/>
        </p:spPr>
        <p:txBody>
          <a:bodyPr rtlCol="0">
            <a:noAutofit/>
            <a:scene3d>
              <a:camera prst="orthographicFront"/>
              <a:lightRig rig="soft" dir="t"/>
            </a:scene3d>
            <a:sp3d prstMaterial="softEdge">
              <a:bevelT w="25400" h="25400"/>
            </a:sp3d>
          </a:bodyPr>
          <a:lstStyle/>
          <a:p>
            <a:pPr algn="l">
              <a:defRPr/>
            </a:pPr>
            <a:r>
              <a:rPr lang="tr-TR" sz="3200" b="1" kern="1200" dirty="0">
                <a:effectLst>
                  <a:outerShdw blurRad="31750" dist="25400" dir="5400000" algn="tl" rotWithShape="0">
                    <a:srgbClr val="000000">
                      <a:alpha val="25000"/>
                    </a:srgbClr>
                  </a:outerShdw>
                </a:effectLst>
              </a:rPr>
              <a:t> </a:t>
            </a:r>
            <a:r>
              <a:rPr lang="tr-TR" sz="3200" kern="1200" dirty="0">
                <a:solidFill>
                  <a:srgbClr val="FF0000"/>
                </a:solidFill>
                <a:effectLst>
                  <a:outerShdw blurRad="31750" dist="25400" dir="5400000" algn="tl" rotWithShape="0">
                    <a:srgbClr val="000000">
                      <a:alpha val="25000"/>
                    </a:srgbClr>
                  </a:outerShdw>
                </a:effectLst>
              </a:rPr>
              <a:t>Görevden özel çıkar elde edilmesi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3 Slayt Numarası Yer Tutucusu">
            <a:extLst>
              <a:ext uri="{FF2B5EF4-FFF2-40B4-BE49-F238E27FC236}">
                <a16:creationId xmlns:a16="http://schemas.microsoft.com/office/drawing/2014/main" id="{E7BD1645-7CBD-4F9B-8873-91EF07066E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EED2B6-F4EE-4D43-BE6F-CA6CD62F3990}" type="slidenum">
              <a:rPr lang="tr-TR" altLang="tr-TR" sz="1400" smtClean="0"/>
              <a:pPr>
                <a:spcBef>
                  <a:spcPct val="0"/>
                </a:spcBef>
                <a:buFontTx/>
                <a:buNone/>
              </a:pPr>
              <a:t>65</a:t>
            </a:fld>
            <a:endParaRPr lang="tr-TR" altLang="tr-TR" sz="1400"/>
          </a:p>
        </p:txBody>
      </p:sp>
      <p:sp>
        <p:nvSpPr>
          <p:cNvPr id="83971" name="1 İçerik Yer Tutucusu">
            <a:extLst>
              <a:ext uri="{FF2B5EF4-FFF2-40B4-BE49-F238E27FC236}">
                <a16:creationId xmlns:a16="http://schemas.microsoft.com/office/drawing/2014/main" id="{5C943AE3-41B1-41F2-B59B-3DAD27513E49}"/>
              </a:ext>
            </a:extLst>
          </p:cNvPr>
          <p:cNvSpPr>
            <a:spLocks noGrp="1"/>
          </p:cNvSpPr>
          <p:nvPr>
            <p:ph idx="4294967295"/>
          </p:nvPr>
        </p:nvSpPr>
        <p:spPr>
          <a:xfrm>
            <a:off x="457200" y="1066800"/>
            <a:ext cx="8229600" cy="5059363"/>
          </a:xfrm>
        </p:spPr>
        <p:txBody>
          <a:bodyPr/>
          <a:lstStyle/>
          <a:p>
            <a:pPr marL="109537" indent="0" eaLnBrk="1" hangingPunct="1">
              <a:buFontTx/>
              <a:buNone/>
              <a:defRPr/>
            </a:pPr>
            <a:endParaRPr lang="tr-TR" altLang="tr-TR" sz="2700" dirty="0"/>
          </a:p>
          <a:p>
            <a:pPr marL="365125" indent="-255588" eaLnBrk="1" hangingPunct="1">
              <a:defRPr/>
            </a:pPr>
            <a:r>
              <a:rPr lang="tr-TR" altLang="tr-TR" sz="2700" dirty="0"/>
              <a:t>İl milli eğitim müdürünün, yeğenini, okulun kayıt sınırları içinde olmamasına rağmen, şehrin en meşhur okuluna kaydettirmesi.</a:t>
            </a:r>
          </a:p>
          <a:p>
            <a:pPr marL="365125" indent="-255588" eaLnBrk="1" hangingPunct="1">
              <a:defRPr/>
            </a:pPr>
            <a:r>
              <a:rPr lang="tr-TR" altLang="tr-TR" sz="2700" dirty="0"/>
              <a:t>Merkez bankası yetkilisinin devalüasyon olacağını yakınlarına haber vermesi/TL yatırımlarını dövize çevirmesi.</a:t>
            </a:r>
          </a:p>
          <a:p>
            <a:pPr marL="365125" indent="-255588" eaLnBrk="1" hangingPunct="1">
              <a:defRPr/>
            </a:pPr>
            <a:r>
              <a:rPr lang="tr-TR" altLang="tr-TR" sz="2700" dirty="0"/>
              <a:t>İmar müdürünün yapılacak imar değişikliği ile yeşil alanın ticaret alanına dönüştürüleceğini bir yakınına haber vermesi.</a:t>
            </a:r>
          </a:p>
        </p:txBody>
      </p:sp>
      <p:sp>
        <p:nvSpPr>
          <p:cNvPr id="3" name="2 Başlık">
            <a:extLst>
              <a:ext uri="{FF2B5EF4-FFF2-40B4-BE49-F238E27FC236}">
                <a16:creationId xmlns:a16="http://schemas.microsoft.com/office/drawing/2014/main" id="{86D17744-2D8B-41A5-92C0-928C87369E52}"/>
              </a:ext>
            </a:extLst>
          </p:cNvPr>
          <p:cNvSpPr>
            <a:spLocks noGrp="1"/>
          </p:cNvSpPr>
          <p:nvPr>
            <p:ph type="title" idx="4294967295"/>
          </p:nvPr>
        </p:nvSpPr>
        <p:spPr>
          <a:xfrm>
            <a:off x="476865" y="435769"/>
            <a:ext cx="8229600" cy="1143000"/>
          </a:xfrm>
          <a:ln>
            <a:miter lim="800000"/>
            <a:headEnd/>
            <a:tailEnd/>
          </a:ln>
          <a:extLst/>
        </p:spPr>
        <p:txBody>
          <a:bodyPr rtlCol="0">
            <a:noAutofit/>
            <a:scene3d>
              <a:camera prst="orthographicFront"/>
              <a:lightRig rig="soft" dir="t"/>
            </a:scene3d>
            <a:sp3d prstMaterial="softEdge">
              <a:bevelT w="25400" h="25400"/>
            </a:sp3d>
          </a:bodyPr>
          <a:lstStyle/>
          <a:p>
            <a:pPr algn="l">
              <a:defRPr/>
            </a:pPr>
            <a:r>
              <a:rPr lang="tr-TR" sz="3200" b="1" kern="1200" dirty="0">
                <a:effectLst>
                  <a:outerShdw blurRad="31750" dist="25400" dir="5400000" algn="tl" rotWithShape="0">
                    <a:srgbClr val="000000">
                      <a:alpha val="25000"/>
                    </a:srgbClr>
                  </a:outerShdw>
                </a:effectLst>
              </a:rPr>
              <a:t> </a:t>
            </a:r>
            <a:r>
              <a:rPr lang="tr-TR" sz="3200" b="1" kern="1200" dirty="0">
                <a:solidFill>
                  <a:srgbClr val="FF0000"/>
                </a:solidFill>
                <a:effectLst>
                  <a:outerShdw blurRad="31750" dist="25400" dir="5400000" algn="tl" rotWithShape="0">
                    <a:srgbClr val="000000">
                      <a:alpha val="25000"/>
                    </a:srgbClr>
                  </a:outerShdw>
                </a:effectLst>
              </a:rPr>
              <a:t>Görevden özel çıkar elde edilmesi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a:extLst>
              <a:ext uri="{FF2B5EF4-FFF2-40B4-BE49-F238E27FC236}">
                <a16:creationId xmlns:a16="http://schemas.microsoft.com/office/drawing/2014/main" id="{200E80A3-98B6-4549-AFA1-23B1629C89FE}"/>
              </a:ext>
            </a:extLst>
          </p:cNvPr>
          <p:cNvSpPr>
            <a:spLocks noGrp="1"/>
          </p:cNvSpPr>
          <p:nvPr>
            <p:ph type="title"/>
          </p:nvPr>
        </p:nvSpPr>
        <p:spPr>
          <a:xfrm>
            <a:off x="457200" y="304800"/>
            <a:ext cx="8229600" cy="152400"/>
          </a:xfrm>
        </p:spPr>
        <p:txBody>
          <a:bodyPr rtlCol="0">
            <a:normAutofit fontScale="90000"/>
            <a:scene3d>
              <a:camera prst="orthographicFront"/>
              <a:lightRig rig="soft" dir="t"/>
            </a:scene3d>
            <a:sp3d prstMaterial="softEdge">
              <a:bevelT w="25400" h="25400"/>
            </a:sp3d>
          </a:bodyPr>
          <a:lstStyle/>
          <a:p>
            <a:pPr algn="l">
              <a:defRPr/>
            </a:pPr>
            <a:endParaRPr lang="tr-TR" sz="4100" b="1" kern="1200" dirty="0">
              <a:effectLst>
                <a:outerShdw blurRad="31750" dist="25400" dir="5400000" algn="tl" rotWithShape="0">
                  <a:srgbClr val="000000">
                    <a:alpha val="25000"/>
                  </a:srgbClr>
                </a:outerShdw>
              </a:effectLst>
            </a:endParaRPr>
          </a:p>
        </p:txBody>
      </p:sp>
      <p:sp>
        <p:nvSpPr>
          <p:cNvPr id="84995" name="1 İçerik Yer Tutucusu">
            <a:extLst>
              <a:ext uri="{FF2B5EF4-FFF2-40B4-BE49-F238E27FC236}">
                <a16:creationId xmlns:a16="http://schemas.microsoft.com/office/drawing/2014/main" id="{E292DD6C-9FA1-4842-A438-CC27B15A7376}"/>
              </a:ext>
            </a:extLst>
          </p:cNvPr>
          <p:cNvSpPr>
            <a:spLocks noGrp="1"/>
          </p:cNvSpPr>
          <p:nvPr>
            <p:ph idx="1"/>
          </p:nvPr>
        </p:nvSpPr>
        <p:spPr>
          <a:xfrm>
            <a:off x="457200" y="990600"/>
            <a:ext cx="8229600" cy="5135563"/>
          </a:xfrm>
        </p:spPr>
        <p:txBody>
          <a:bodyPr/>
          <a:lstStyle/>
          <a:p>
            <a:pPr marL="365125" indent="-255588" eaLnBrk="1" hangingPunct="1">
              <a:buFontTx/>
              <a:buNone/>
              <a:defRPr/>
            </a:pPr>
            <a:r>
              <a:rPr lang="tr-TR" altLang="tr-TR" dirty="0"/>
              <a:t>  Görevi gereği köye aşı yapmaya gelen veterinerin köylüden belirlenen yasal tarifenin üzerinde ücret alması.</a:t>
            </a:r>
          </a:p>
          <a:p>
            <a:pPr marL="365125" indent="-255588" eaLnBrk="1" hangingPunct="1">
              <a:defRPr/>
            </a:pPr>
            <a:r>
              <a:rPr lang="tr-TR" altLang="tr-TR" dirty="0"/>
              <a:t>Hastanede yapılan ameliyat için para alınması.</a:t>
            </a:r>
          </a:p>
          <a:p>
            <a:pPr marL="365125" indent="-255588" eaLnBrk="1" hangingPunct="1">
              <a:defRPr/>
            </a:pPr>
            <a:r>
              <a:rPr lang="tr-TR" altLang="tr-TR" dirty="0"/>
              <a:t>Arazi ölçümüne giden teknisyenin iş sahibinden para alması.</a:t>
            </a:r>
          </a:p>
          <a:p>
            <a:pPr marL="109537" indent="0" eaLnBrk="1" hangingPunct="1">
              <a:buFontTx/>
              <a:buNone/>
              <a:defRPr/>
            </a:pPr>
            <a:endParaRPr lang="tr-TR" altLang="tr-TR" dirty="0"/>
          </a:p>
        </p:txBody>
      </p:sp>
      <p:sp>
        <p:nvSpPr>
          <p:cNvPr id="77828" name="3 Slayt Numarası Yer Tutucusu">
            <a:extLst>
              <a:ext uri="{FF2B5EF4-FFF2-40B4-BE49-F238E27FC236}">
                <a16:creationId xmlns:a16="http://schemas.microsoft.com/office/drawing/2014/main" id="{1571CBEE-B175-400E-8258-CDF982DB59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307A1F-C2A4-4E38-9349-F316F8117F62}" type="slidenum">
              <a:rPr lang="tr-TR" altLang="tr-TR" sz="1400" smtClean="0"/>
              <a:pPr>
                <a:spcBef>
                  <a:spcPct val="0"/>
                </a:spcBef>
                <a:buFontTx/>
                <a:buNone/>
              </a:pPr>
              <a:t>66</a:t>
            </a:fld>
            <a:endParaRPr lang="tr-TR" altLang="tr-TR" sz="1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Başlık 2">
            <a:extLst>
              <a:ext uri="{FF2B5EF4-FFF2-40B4-BE49-F238E27FC236}">
                <a16:creationId xmlns:a16="http://schemas.microsoft.com/office/drawing/2014/main" id="{DA409C02-CF8C-495E-B36D-8553EAF69454}"/>
              </a:ext>
            </a:extLst>
          </p:cNvPr>
          <p:cNvSpPr>
            <a:spLocks noGrp="1"/>
          </p:cNvSpPr>
          <p:nvPr>
            <p:ph type="title"/>
          </p:nvPr>
        </p:nvSpPr>
        <p:spPr/>
        <p:txBody>
          <a:bodyPr/>
          <a:lstStyle/>
          <a:p>
            <a:r>
              <a:rPr lang="tr-TR" altLang="tr-TR" sz="2800">
                <a:solidFill>
                  <a:srgbClr val="FF0000"/>
                </a:solidFill>
              </a:rPr>
              <a:t>D. Hediye Alma (Md. 15)</a:t>
            </a:r>
          </a:p>
        </p:txBody>
      </p:sp>
      <p:sp>
        <p:nvSpPr>
          <p:cNvPr id="78851" name="İçerik Yer Tutucusu 4">
            <a:extLst>
              <a:ext uri="{FF2B5EF4-FFF2-40B4-BE49-F238E27FC236}">
                <a16:creationId xmlns:a16="http://schemas.microsoft.com/office/drawing/2014/main" id="{CB62FC04-DCE5-4B6A-8036-98CC75A90C66}"/>
              </a:ext>
            </a:extLst>
          </p:cNvPr>
          <p:cNvSpPr>
            <a:spLocks noGrp="1"/>
          </p:cNvSpPr>
          <p:nvPr>
            <p:ph sz="half" idx="2"/>
          </p:nvPr>
        </p:nvSpPr>
        <p:spPr>
          <a:xfrm>
            <a:off x="457200" y="1484313"/>
            <a:ext cx="4114800" cy="4641850"/>
          </a:xfrm>
        </p:spPr>
        <p:txBody>
          <a:bodyPr/>
          <a:lstStyle/>
          <a:p>
            <a:pPr eaLnBrk="1" hangingPunct="1">
              <a:buFont typeface="Wingdings 3" panose="05040102010807070707" pitchFamily="18" charset="2"/>
              <a:buNone/>
            </a:pPr>
            <a:r>
              <a:rPr lang="tr-TR" altLang="tr-TR"/>
              <a:t>	Görevi tarafsız ve objektif şekilde yerine getirmeyi etkileme </a:t>
            </a:r>
            <a:r>
              <a:rPr lang="tr-TR" altLang="tr-TR" sz="2800" b="1" i="1"/>
              <a:t>“ihtimal”i</a:t>
            </a:r>
            <a:r>
              <a:rPr lang="tr-TR" altLang="tr-TR"/>
              <a:t> var</a:t>
            </a:r>
            <a:r>
              <a:rPr lang="tr-TR" altLang="tr-TR" i="1"/>
              <a:t>. </a:t>
            </a:r>
          </a:p>
          <a:p>
            <a:pPr eaLnBrk="1" hangingPunct="1">
              <a:buFont typeface="Wingdings 3" panose="05040102010807070707" pitchFamily="18" charset="2"/>
              <a:buNone/>
            </a:pPr>
            <a:endParaRPr lang="tr-TR" altLang="tr-TR" i="1"/>
          </a:p>
          <a:p>
            <a:pPr eaLnBrk="1" hangingPunct="1">
              <a:buFont typeface="Wingdings 3" panose="05040102010807070707" pitchFamily="18" charset="2"/>
              <a:buNone/>
            </a:pPr>
            <a:endParaRPr lang="tr-TR" altLang="tr-TR" i="1"/>
          </a:p>
          <a:p>
            <a:pPr eaLnBrk="1" hangingPunct="1">
              <a:buFont typeface="Wingdings 3" panose="05040102010807070707" pitchFamily="18" charset="2"/>
              <a:buNone/>
            </a:pPr>
            <a:r>
              <a:rPr lang="tr-TR" altLang="tr-TR" b="1"/>
              <a:t> ** ALGI;</a:t>
            </a:r>
            <a:r>
              <a:rPr lang="tr-TR" altLang="tr-TR"/>
              <a:t> </a:t>
            </a:r>
          </a:p>
          <a:p>
            <a:pPr eaLnBrk="1" hangingPunct="1">
              <a:buFont typeface="Wingdings 3" panose="05040102010807070707" pitchFamily="18" charset="2"/>
              <a:buNone/>
            </a:pPr>
            <a:endParaRPr lang="tr-TR" altLang="tr-TR"/>
          </a:p>
          <a:p>
            <a:pPr eaLnBrk="1" hangingPunct="1">
              <a:buFont typeface="Wingdings 3" panose="05040102010807070707" pitchFamily="18" charset="2"/>
              <a:buNone/>
            </a:pPr>
            <a:r>
              <a:rPr lang="tr-TR" altLang="tr-TR"/>
              <a:t>  </a:t>
            </a:r>
          </a:p>
        </p:txBody>
      </p:sp>
      <p:sp>
        <p:nvSpPr>
          <p:cNvPr id="78852" name="Slayt Numarası Yer Tutucusu 1">
            <a:extLst>
              <a:ext uri="{FF2B5EF4-FFF2-40B4-BE49-F238E27FC236}">
                <a16:creationId xmlns:a16="http://schemas.microsoft.com/office/drawing/2014/main" id="{CAA70EB8-1854-471A-BED5-416404CC7703}"/>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D9A5A540-E7D3-48DA-A95C-35D2C5F1A788}" type="slidenum">
              <a:rPr lang="tr-TR" altLang="tr-TR" sz="1400" smtClean="0">
                <a:solidFill>
                  <a:srgbClr val="FFFFFF"/>
                </a:solidFill>
              </a:rPr>
              <a:pPr algn="l">
                <a:spcBef>
                  <a:spcPct val="0"/>
                </a:spcBef>
                <a:buFontTx/>
                <a:buNone/>
              </a:pPr>
              <a:t>67</a:t>
            </a:fld>
            <a:endParaRPr lang="tr-TR" altLang="tr-TR" sz="1400">
              <a:solidFill>
                <a:srgbClr val="FFFFFF"/>
              </a:solidFill>
            </a:endParaRPr>
          </a:p>
        </p:txBody>
      </p:sp>
      <p:pic>
        <p:nvPicPr>
          <p:cNvPr id="78853" name="Picture 9">
            <a:extLst>
              <a:ext uri="{FF2B5EF4-FFF2-40B4-BE49-F238E27FC236}">
                <a16:creationId xmlns:a16="http://schemas.microsoft.com/office/drawing/2014/main" id="{C09B5BEC-D9D0-49E4-B068-7CCA8962C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2716213"/>
            <a:ext cx="2743200" cy="205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4" name="Picture 10">
            <a:extLst>
              <a:ext uri="{FF2B5EF4-FFF2-40B4-BE49-F238E27FC236}">
                <a16:creationId xmlns:a16="http://schemas.microsoft.com/office/drawing/2014/main" id="{A138E815-CEDB-40B8-8A31-6D86D3143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8163"/>
            <a:ext cx="3446463"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5" name="Picture 11">
            <a:extLst>
              <a:ext uri="{FF2B5EF4-FFF2-40B4-BE49-F238E27FC236}">
                <a16:creationId xmlns:a16="http://schemas.microsoft.com/office/drawing/2014/main" id="{7245A902-3D8D-4AAD-B4DA-6F2251182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14192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6" name="Picture 12">
            <a:extLst>
              <a:ext uri="{FF2B5EF4-FFF2-40B4-BE49-F238E27FC236}">
                <a16:creationId xmlns:a16="http://schemas.microsoft.com/office/drawing/2014/main" id="{3D4C4ABE-4FB7-4DCC-AB1F-D57CF0A57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425" y="1185863"/>
            <a:ext cx="2087563" cy="311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Slayt Numarası Yer Tutucusu">
            <a:extLst>
              <a:ext uri="{FF2B5EF4-FFF2-40B4-BE49-F238E27FC236}">
                <a16:creationId xmlns:a16="http://schemas.microsoft.com/office/drawing/2014/main" id="{FDF8A248-80D4-406B-9E67-FB9E4F8476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3AD584-EEB1-4230-9880-8D53A7AFF6C8}" type="slidenum">
              <a:rPr lang="tr-TR" altLang="tr-TR" sz="1400" smtClean="0"/>
              <a:pPr>
                <a:spcBef>
                  <a:spcPct val="0"/>
                </a:spcBef>
                <a:buFontTx/>
                <a:buNone/>
              </a:pPr>
              <a:t>68</a:t>
            </a:fld>
            <a:endParaRPr lang="tr-TR" altLang="tr-TR" sz="1400"/>
          </a:p>
        </p:txBody>
      </p:sp>
      <p:sp>
        <p:nvSpPr>
          <p:cNvPr id="79875" name="Rectangle 2">
            <a:extLst>
              <a:ext uri="{FF2B5EF4-FFF2-40B4-BE49-F238E27FC236}">
                <a16:creationId xmlns:a16="http://schemas.microsoft.com/office/drawing/2014/main" id="{53A40742-F862-48C4-89EC-72BC0273A599}"/>
              </a:ext>
            </a:extLst>
          </p:cNvPr>
          <p:cNvSpPr>
            <a:spLocks noGrp="1" noChangeArrowheads="1"/>
          </p:cNvSpPr>
          <p:nvPr>
            <p:ph type="body" idx="1"/>
          </p:nvPr>
        </p:nvSpPr>
        <p:spPr>
          <a:xfrm>
            <a:off x="301625" y="549275"/>
            <a:ext cx="8540750" cy="6119813"/>
          </a:xfrm>
        </p:spPr>
        <p:txBody>
          <a:bodyPr/>
          <a:lstStyle/>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      Kamu görevlisinin tarafsızlığını, performansını, kararını veya görevini yapmasını etkileyen veya etkileme ihtimali bulunan, ekonomik değeri olan ya da olmayan, doğrudan ya da dolaylı olarak kabul edilen her türlü eşya ve menfaat </a:t>
            </a:r>
            <a:r>
              <a:rPr lang="tr-TR" altLang="tr-TR" sz="2500" b="1">
                <a:solidFill>
                  <a:srgbClr val="FF0000"/>
                </a:solidFill>
                <a:latin typeface="Times New Roman" panose="02020603050405020304" pitchFamily="18" charset="0"/>
                <a:cs typeface="Times New Roman" panose="02020603050405020304" pitchFamily="18" charset="0"/>
              </a:rPr>
              <a:t>HEDİYE</a:t>
            </a:r>
            <a:r>
              <a:rPr lang="tr-TR" altLang="tr-TR" sz="2500">
                <a:solidFill>
                  <a:srgbClr val="FF0000"/>
                </a:solidFill>
                <a:latin typeface="Times New Roman" panose="02020603050405020304" pitchFamily="18" charset="0"/>
                <a:cs typeface="Times New Roman" panose="02020603050405020304" pitchFamily="18" charset="0"/>
              </a:rPr>
              <a:t> </a:t>
            </a:r>
            <a:r>
              <a:rPr lang="tr-TR" altLang="tr-TR" sz="2500">
                <a:latin typeface="Times New Roman" panose="02020603050405020304" pitchFamily="18" charset="0"/>
                <a:cs typeface="Times New Roman" panose="02020603050405020304" pitchFamily="18" charset="0"/>
              </a:rPr>
              <a:t>kapsamındadır. </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       Kamu görevlileri, yürüttükleri görevle ilgili bir iş, hizmet veya menfaat ilişkisi olan gerçek veya tüzel kişilerden kendileri ve yakınları ile üçüncü kişi veya kuruluşlar için doğrudan doğruya veya aracı eliyle herhangi bir hediye alamazlar ve menfaat sağlayamazlar.     </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Kamu görevlileri, aynı zamanda, kamu kaynaklarını kullanarak hediye veremez, resmi gün, tören ve bayramlar dışında, hiçbir gerçek veya tüzel kişiye çelenk veya çiçek gönderemezler; görev ve hizmetle ilgisi olmayan kutlama, duyuru ve anma ilanları veremezler.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328D033A-335D-4B4C-96D3-CDFF4A219AA7}"/>
              </a:ext>
            </a:extLst>
          </p:cNvPr>
          <p:cNvSpPr>
            <a:spLocks noGrp="1" noChangeArrowheads="1"/>
          </p:cNvSpPr>
          <p:nvPr>
            <p:ph idx="1"/>
          </p:nvPr>
        </p:nvSpPr>
        <p:spPr/>
        <p:txBody>
          <a:bodyPr/>
          <a:lstStyle/>
          <a:p>
            <a:pPr eaLnBrk="1" hangingPunct="1">
              <a:lnSpc>
                <a:spcPct val="80000"/>
              </a:lnSpc>
            </a:pPr>
            <a:r>
              <a:rPr lang="tr-TR" altLang="tr-TR" sz="2400">
                <a:ea typeface="ＭＳ Ｐゴシック" panose="020B0600070205080204" pitchFamily="34" charset="-128"/>
              </a:rPr>
              <a:t>Aldığı kamu hizmetinden memnun kalan bir vatandaş, memnuniyetini ifade etmek için kamu görevlisine içinden gelerek </a:t>
            </a:r>
            <a:r>
              <a:rPr lang="ja-JP" altLang="tr-TR" sz="2400">
                <a:ea typeface="ＭＳ Ｐゴシック" panose="020B0600070205080204" pitchFamily="34" charset="-128"/>
              </a:rPr>
              <a:t>“</a:t>
            </a:r>
            <a:r>
              <a:rPr lang="tr-TR" altLang="ja-JP" sz="2400">
                <a:ea typeface="ＭＳ Ｐゴシック" panose="020B0600070205080204" pitchFamily="34" charset="-128"/>
              </a:rPr>
              <a:t>bahşiş</a:t>
            </a:r>
            <a:r>
              <a:rPr lang="ja-JP" altLang="tr-TR" sz="2400">
                <a:ea typeface="ＭＳ Ｐゴシック" panose="020B0600070205080204" pitchFamily="34" charset="-128"/>
              </a:rPr>
              <a:t>”</a:t>
            </a:r>
            <a:r>
              <a:rPr lang="tr-TR" altLang="ja-JP" sz="2400">
                <a:ea typeface="ＭＳ Ｐゴシック" panose="020B0600070205080204" pitchFamily="34" charset="-128"/>
              </a:rPr>
              <a:t> olarak da adlandırılabilen hediyeler verebilmektedir. Hastanede yatan bir hastanın doktor, hemşire ve diğer personele taburcu olduktan sonra getirdiği bir pasta buna örnek olarak verilebilir. </a:t>
            </a:r>
          </a:p>
          <a:p>
            <a:pPr eaLnBrk="1" hangingPunct="1">
              <a:lnSpc>
                <a:spcPct val="80000"/>
              </a:lnSpc>
            </a:pPr>
            <a:r>
              <a:rPr lang="tr-TR" altLang="tr-TR" sz="2400">
                <a:ea typeface="ＭＳ Ｐゴシック" panose="020B0600070205080204" pitchFamily="34" charset="-128"/>
              </a:rPr>
              <a:t>Bu tür hediyeler daha çok </a:t>
            </a:r>
            <a:r>
              <a:rPr lang="tr-TR" altLang="tr-TR" sz="2400">
                <a:solidFill>
                  <a:srgbClr val="0070C0"/>
                </a:solidFill>
                <a:ea typeface="ＭＳ Ｐゴシック" panose="020B0600070205080204" pitchFamily="34" charset="-128"/>
              </a:rPr>
              <a:t>sembolik</a:t>
            </a:r>
            <a:r>
              <a:rPr lang="tr-TR" altLang="tr-TR" sz="2400">
                <a:ea typeface="ＭＳ Ｐゴシック" panose="020B0600070205080204" pitchFamily="34" charset="-128"/>
              </a:rPr>
              <a:t> niteliktedir.</a:t>
            </a:r>
          </a:p>
        </p:txBody>
      </p:sp>
      <p:pic>
        <p:nvPicPr>
          <p:cNvPr id="80899" name="Picture 14" descr="http://tbn1.google.com/images?q=tbn:oCbthR0JfkMv6M:http://www.florencegreekfestival.com/images/Pastries/BaklavaB.gif">
            <a:hlinkClick r:id="rId2"/>
            <a:extLst>
              <a:ext uri="{FF2B5EF4-FFF2-40B4-BE49-F238E27FC236}">
                <a16:creationId xmlns:a16="http://schemas.microsoft.com/office/drawing/2014/main" id="{9EC3298C-909C-4C45-B257-6AC2B42F2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643438"/>
            <a:ext cx="17859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0" descr="http://tbn3.google.com/images?q=tbn:B2E3v_j4Xs2X6M:http://img2.blogcu.com/images/m/k/s/mkstyle/c__kolata_04.jpg">
            <a:hlinkClick r:id="rId4"/>
            <a:extLst>
              <a:ext uri="{FF2B5EF4-FFF2-40B4-BE49-F238E27FC236}">
                <a16:creationId xmlns:a16="http://schemas.microsoft.com/office/drawing/2014/main" id="{0EEAAE4F-AA5C-428E-B579-35821DDB5C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4643438"/>
            <a:ext cx="1549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11" descr="C:\Documents and Settings\MLŞ\Local Settings\Temporary Internet Files\Content.IE5\VJEHTBR1\MPj04341510000[1].jpg">
            <a:extLst>
              <a:ext uri="{FF2B5EF4-FFF2-40B4-BE49-F238E27FC236}">
                <a16:creationId xmlns:a16="http://schemas.microsoft.com/office/drawing/2014/main" id="{4EA871BC-F434-4C6F-A906-C8C2C40C64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4643438"/>
            <a:ext cx="19415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2" descr="http://www.yaspastagonder.com/resimler/ankara_pasta_gonder_3658.jpg">
            <a:extLst>
              <a:ext uri="{FF2B5EF4-FFF2-40B4-BE49-F238E27FC236}">
                <a16:creationId xmlns:a16="http://schemas.microsoft.com/office/drawing/2014/main" id="{9EF55EE9-50F6-4091-84D9-B733785E0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813" y="4572000"/>
            <a:ext cx="17938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4" descr="http://tbn0.google.com/images?q=tbn:kFmYiQ6wkN2XvM:http://www.ocicek.com/images/urunler//buyuk/saksi-cicegi-spatifilyum-bitkisi.jpg">
            <a:hlinkClick r:id="rId8"/>
            <a:extLst>
              <a:ext uri="{FF2B5EF4-FFF2-40B4-BE49-F238E27FC236}">
                <a16:creationId xmlns:a16="http://schemas.microsoft.com/office/drawing/2014/main" id="{C438E245-F323-48A5-8E83-89B7C42BE628}"/>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58063" y="0"/>
            <a:ext cx="17843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8 Başlık">
            <a:extLst>
              <a:ext uri="{FF2B5EF4-FFF2-40B4-BE49-F238E27FC236}">
                <a16:creationId xmlns:a16="http://schemas.microsoft.com/office/drawing/2014/main" id="{1634D7A1-30EB-48A1-AE06-14621B43034C}"/>
              </a:ext>
            </a:extLst>
          </p:cNvPr>
          <p:cNvSpPr>
            <a:spLocks noGrp="1"/>
          </p:cNvSpPr>
          <p:nvPr>
            <p:ph type="title"/>
          </p:nvPr>
        </p:nvSpPr>
        <p:spPr/>
        <p:txBody>
          <a:bodyPr/>
          <a:lstStyle/>
          <a:p>
            <a:pPr eaLnBrk="1" hangingPunct="1">
              <a:lnSpc>
                <a:spcPct val="80000"/>
              </a:lnSpc>
            </a:pPr>
            <a:r>
              <a:rPr lang="tr-TR" altLang="tr-TR" b="1">
                <a:solidFill>
                  <a:schemeClr val="hlink"/>
                </a:solidFill>
                <a:ea typeface="ＭＳ Ｐゴシック" panose="020B0600070205080204" pitchFamily="34" charset="-128"/>
              </a:rPr>
              <a:t>İYİ NİYETLE VERİLEN HEDİYELER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9" name="Group 3">
            <a:extLst>
              <a:ext uri="{FF2B5EF4-FFF2-40B4-BE49-F238E27FC236}">
                <a16:creationId xmlns:a16="http://schemas.microsoft.com/office/drawing/2014/main" id="{437BA71D-CE47-4BC6-AFFC-ADFE2EA480DB}"/>
              </a:ext>
            </a:extLst>
          </p:cNvPr>
          <p:cNvGraphicFramePr>
            <a:graphicFrameLocks noGrp="1"/>
          </p:cNvGraphicFramePr>
          <p:nvPr>
            <p:ph type="tbl" idx="4294967295"/>
          </p:nvPr>
        </p:nvGraphicFramePr>
        <p:xfrm>
          <a:off x="1752600" y="1600200"/>
          <a:ext cx="7162800" cy="4571999"/>
        </p:xfrm>
        <a:graphic>
          <a:graphicData uri="http://schemas.openxmlformats.org/drawingml/2006/table">
            <a:tbl>
              <a:tblPr/>
              <a:tblGrid>
                <a:gridCol w="8382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8874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20173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98562">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28428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600" b="1" i="0" u="none" strike="noStrike" cap="none" normalizeH="0" baseline="0">
                        <a:ln>
                          <a:noFill/>
                        </a:ln>
                        <a:solidFill>
                          <a:schemeClr val="tx1"/>
                        </a:solidFill>
                        <a:effectLst/>
                        <a:latin typeface="Tahoma" pitchFamily="34" charset="0"/>
                        <a:cs typeface="Arial" charset="0"/>
                      </a:endParaRPr>
                    </a:p>
                  </a:txBody>
                  <a:tcPr marL="91433" marR="91433"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tr-TR" sz="1700" b="1" i="0" u="none" strike="noStrike" cap="none" normalizeH="0" baseline="0" dirty="0">
                        <a:ln>
                          <a:noFill/>
                        </a:ln>
                        <a:solidFill>
                          <a:schemeClr val="tx1"/>
                        </a:solidFill>
                        <a:effectLst/>
                        <a:latin typeface="Tahoma" pitchFamily="34" charset="0"/>
                        <a:cs typeface="Arial" charset="0"/>
                      </a:endParaRPr>
                    </a:p>
                  </a:txBody>
                  <a:tcPr marL="91433" marR="9143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1323" name="Resim 2">
            <a:extLst>
              <a:ext uri="{FF2B5EF4-FFF2-40B4-BE49-F238E27FC236}">
                <a16:creationId xmlns:a16="http://schemas.microsoft.com/office/drawing/2014/main" id="{12A183B6-E903-4630-8E13-A973573CF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a:extLst>
              <a:ext uri="{FF2B5EF4-FFF2-40B4-BE49-F238E27FC236}">
                <a16:creationId xmlns:a16="http://schemas.microsoft.com/office/drawing/2014/main" id="{80517429-295B-412A-BDBC-F28FDE0EC514}"/>
              </a:ext>
            </a:extLst>
          </p:cNvPr>
          <p:cNvSpPr>
            <a:spLocks noGrp="1" noChangeArrowheads="1"/>
          </p:cNvSpPr>
          <p:nvPr>
            <p:ph idx="1"/>
          </p:nvPr>
        </p:nvSpPr>
        <p:spPr/>
        <p:txBody>
          <a:bodyPr/>
          <a:lstStyle/>
          <a:p>
            <a:pPr eaLnBrk="1" hangingPunct="1"/>
            <a:r>
              <a:rPr lang="tr-TR" altLang="tr-TR">
                <a:ea typeface="ＭＳ Ｐゴシック" panose="020B0600070205080204" pitchFamily="34" charset="-128"/>
              </a:rPr>
              <a:t>Etik değerlere önem veren bir kamu görevlisi açıkça rüşvet almaz veya kişisel bir menfaat sağlamaz, ancak; kendisine verilen ve ilk anda masum, zararsız ve tehlikesiz olarak görülebilecek hediyeleri kabul edebilir.</a:t>
            </a:r>
          </a:p>
        </p:txBody>
      </p:sp>
      <p:sp>
        <p:nvSpPr>
          <p:cNvPr id="72706" name="Rectangle 2">
            <a:extLst>
              <a:ext uri="{FF2B5EF4-FFF2-40B4-BE49-F238E27FC236}">
                <a16:creationId xmlns:a16="http://schemas.microsoft.com/office/drawing/2014/main" id="{74FDE86F-CE4E-4AF4-9496-160B15DC8FEC}"/>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eaLnBrk="1" fontAlgn="auto" hangingPunct="1">
              <a:spcAft>
                <a:spcPts val="0"/>
              </a:spcAft>
              <a:defRPr/>
            </a:pPr>
            <a:r>
              <a:rPr lang="tr-TR" sz="3200" dirty="0"/>
              <a:t> </a:t>
            </a:r>
            <a:r>
              <a:rPr lang="tr-TR" sz="3200" dirty="0">
                <a:solidFill>
                  <a:schemeClr val="hlink"/>
                </a:solidFill>
              </a:rPr>
              <a:t>Hediye Kabul Etme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2BBA522-E771-4E5E-8478-FFF89BAD1049}"/>
              </a:ext>
            </a:extLst>
          </p:cNvPr>
          <p:cNvSpPr>
            <a:spLocks noGrp="1" noChangeArrowheads="1"/>
          </p:cNvSpPr>
          <p:nvPr>
            <p:ph idx="1"/>
          </p:nvPr>
        </p:nvSpPr>
        <p:spPr>
          <a:xfrm>
            <a:off x="323850" y="2057400"/>
            <a:ext cx="8496300" cy="4467225"/>
          </a:xfrm>
        </p:spPr>
        <p:txBody>
          <a:bodyPr/>
          <a:lstStyle/>
          <a:p>
            <a:pPr eaLnBrk="1" hangingPunct="1">
              <a:lnSpc>
                <a:spcPct val="80000"/>
              </a:lnSpc>
            </a:pPr>
            <a:r>
              <a:rPr lang="tr-TR" altLang="tr-TR">
                <a:ea typeface="ＭＳ Ｐゴシック" panose="020B0600070205080204" pitchFamily="34" charset="-128"/>
              </a:rPr>
              <a:t>Hediyeyi verenin bir menfaat elde etme ya da hizmetin kolayca ve süratle görülmesi yönünde bir beklentisi bulunmaktadır. </a:t>
            </a:r>
          </a:p>
          <a:p>
            <a:pPr eaLnBrk="1" hangingPunct="1">
              <a:lnSpc>
                <a:spcPct val="80000"/>
              </a:lnSpc>
            </a:pPr>
            <a:endParaRPr lang="tr-TR" altLang="tr-TR">
              <a:ea typeface="ＭＳ Ｐゴシック" panose="020B0600070205080204" pitchFamily="34" charset="-128"/>
            </a:endParaRPr>
          </a:p>
          <a:p>
            <a:pPr eaLnBrk="1" hangingPunct="1">
              <a:lnSpc>
                <a:spcPct val="80000"/>
              </a:lnSpc>
            </a:pPr>
            <a:r>
              <a:rPr lang="tr-TR" altLang="tr-TR">
                <a:ea typeface="ＭＳ Ｐゴシック" panose="020B0600070205080204" pitchFamily="34" charset="-128"/>
              </a:rPr>
              <a:t>Bu durumda hediyeyi veren, ayrıcalıklı işlem yapmasını beklediği kamu görevlisine, önceden meşruiyet kazandırılmış çıkarlar sağlama yoluna gitmekte, böylece doğrudan rüşvet vermenin risklerini en aza indirmeye çalışmaktadır</a:t>
            </a:r>
            <a:r>
              <a:rPr lang="tr-TR" altLang="tr-TR" sz="2800">
                <a:ea typeface="ＭＳ Ｐゴシック" panose="020B0600070205080204" pitchFamily="34" charset="-128"/>
              </a:rPr>
              <a:t>. </a:t>
            </a:r>
          </a:p>
        </p:txBody>
      </p:sp>
      <p:sp>
        <p:nvSpPr>
          <p:cNvPr id="82947" name="3 Başlık">
            <a:extLst>
              <a:ext uri="{FF2B5EF4-FFF2-40B4-BE49-F238E27FC236}">
                <a16:creationId xmlns:a16="http://schemas.microsoft.com/office/drawing/2014/main" id="{0388F79A-8FB4-4B7E-913A-B6B1E7BA59EB}"/>
              </a:ext>
            </a:extLst>
          </p:cNvPr>
          <p:cNvSpPr>
            <a:spLocks noGrp="1"/>
          </p:cNvSpPr>
          <p:nvPr>
            <p:ph type="title"/>
          </p:nvPr>
        </p:nvSpPr>
        <p:spPr>
          <a:xfrm>
            <a:off x="457200" y="381000"/>
            <a:ext cx="8229600" cy="1371600"/>
          </a:xfrm>
        </p:spPr>
        <p:txBody>
          <a:bodyPr/>
          <a:lstStyle/>
          <a:p>
            <a:pPr eaLnBrk="1" hangingPunct="1">
              <a:lnSpc>
                <a:spcPct val="80000"/>
              </a:lnSpc>
            </a:pPr>
            <a:r>
              <a:rPr lang="tr-TR" altLang="tr-TR" b="1">
                <a:solidFill>
                  <a:schemeClr val="hlink"/>
                </a:solidFill>
                <a:ea typeface="ＭＳ Ｐゴシック" panose="020B0600070205080204" pitchFamily="34" charset="-128"/>
              </a:rPr>
              <a:t>ÇIKAR SAĞLAMA AMACIYLA VERİLEN HEDİYELER</a:t>
            </a:r>
            <a:r>
              <a:rPr lang="tr-TR" altLang="tr-TR" sz="3600">
                <a:ea typeface="ＭＳ Ｐゴシック" panose="020B0600070205080204" pitchFamily="34" charset="-128"/>
              </a:rPr>
              <a:t> </a:t>
            </a:r>
            <a:br>
              <a:rPr lang="tr-TR" altLang="tr-TR" sz="3600">
                <a:ea typeface="ＭＳ Ｐゴシック" panose="020B0600070205080204" pitchFamily="34" charset="-128"/>
              </a:rPr>
            </a:br>
            <a:endParaRPr lang="tr-TR" altLang="tr-TR" sz="3600">
              <a:ea typeface="ＭＳ Ｐゴシック" panose="020B0600070205080204" pitchFamily="34"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BC0CA277-2507-4070-A214-4B8467B36F66}"/>
              </a:ext>
            </a:extLst>
          </p:cNvPr>
          <p:cNvSpPr>
            <a:spLocks noGrp="1" noChangeArrowheads="1"/>
          </p:cNvSpPr>
          <p:nvPr>
            <p:ph idx="1"/>
          </p:nvPr>
        </p:nvSpPr>
        <p:spPr/>
        <p:txBody>
          <a:bodyPr/>
          <a:lstStyle/>
          <a:p>
            <a:pPr eaLnBrk="1" hangingPunct="1">
              <a:lnSpc>
                <a:spcPct val="90000"/>
              </a:lnSpc>
            </a:pPr>
            <a:r>
              <a:rPr lang="tr-TR" altLang="tr-TR">
                <a:ea typeface="ＭＳ Ｐゴシック" panose="020B0600070205080204" pitchFamily="34" charset="-128"/>
              </a:rPr>
              <a:t>Böyle durumlarda hediyeyi veren başlangıçta niyetini açıkça belli etmemekte, çoğu zaman hediyenin verildiği anda kamu görevlisi ile hediyeyi veren arasında hizmetle ilgili bir bağlantı da bulunmamaktadır. Böyle durumlarda kamu görevlisi hediyeyi verenin uzun dönemdeki niyetini sezememekte ve durumdan şüphelenmeyerek hediyeyi kabul edebilmektedir.</a:t>
            </a:r>
          </a:p>
        </p:txBody>
      </p:sp>
      <p:sp>
        <p:nvSpPr>
          <p:cNvPr id="97283" name="Rectangle 3">
            <a:extLst>
              <a:ext uri="{FF2B5EF4-FFF2-40B4-BE49-F238E27FC236}">
                <a16:creationId xmlns:a16="http://schemas.microsoft.com/office/drawing/2014/main" id="{8D81B803-D97F-43A5-BB4E-EFC84570EF39}"/>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eaLnBrk="1" fontAlgn="auto" hangingPunct="1">
              <a:spcAft>
                <a:spcPts val="0"/>
              </a:spcAft>
              <a:defRPr/>
            </a:pPr>
            <a:endParaRPr lang="tr-TR" sz="3200" dirty="0">
              <a:solidFill>
                <a:schemeClr val="hlink"/>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76E44DF4-C299-4393-AFEE-AF70D0CFBD22}"/>
              </a:ext>
            </a:extLst>
          </p:cNvPr>
          <p:cNvSpPr>
            <a:spLocks noGrp="1" noChangeArrowheads="1"/>
          </p:cNvSpPr>
          <p:nvPr>
            <p:ph idx="1"/>
          </p:nvPr>
        </p:nvSpPr>
        <p:spPr/>
        <p:txBody>
          <a:bodyPr/>
          <a:lstStyle/>
          <a:p>
            <a:pPr eaLnBrk="1" hangingPunct="1">
              <a:lnSpc>
                <a:spcPct val="80000"/>
              </a:lnSpc>
            </a:pPr>
            <a:r>
              <a:rPr lang="tr-TR" altLang="tr-TR" sz="2800">
                <a:ea typeface="ＭＳ Ｐゴシック" panose="020B0600070205080204" pitchFamily="34" charset="-128"/>
              </a:rPr>
              <a:t>Ancak bazı durumlarda da hediyeyi verenin niyeti açıkça belli olmaktadır.</a:t>
            </a:r>
          </a:p>
          <a:p>
            <a:pPr eaLnBrk="1" hangingPunct="1">
              <a:lnSpc>
                <a:spcPct val="80000"/>
              </a:lnSpc>
            </a:pPr>
            <a:r>
              <a:rPr lang="tr-TR" altLang="tr-TR" sz="2800">
                <a:ea typeface="ＭＳ Ｐゴシック" panose="020B0600070205080204" pitchFamily="34" charset="-128"/>
              </a:rPr>
              <a:t> </a:t>
            </a:r>
          </a:p>
          <a:p>
            <a:pPr eaLnBrk="1" hangingPunct="1">
              <a:lnSpc>
                <a:spcPct val="80000"/>
              </a:lnSpc>
            </a:pPr>
            <a:r>
              <a:rPr lang="tr-TR" altLang="tr-TR" sz="2800">
                <a:solidFill>
                  <a:srgbClr val="FF0000"/>
                </a:solidFill>
                <a:ea typeface="ＭＳ Ｐゴシック" panose="020B0600070205080204" pitchFamily="34" charset="-128"/>
              </a:rPr>
              <a:t>Örneğin</a:t>
            </a:r>
            <a:r>
              <a:rPr lang="tr-TR" altLang="tr-TR" sz="2800">
                <a:ea typeface="ＭＳ Ｐゴシック" panose="020B0600070205080204" pitchFamily="34" charset="-128"/>
              </a:rPr>
              <a:t>, bazı firmalar promosyon adı altında hediye ve numune ilaç dağıtmakta ve hekimlerin kendi ilaçlarını yazmalarını sağlamak amacıyla, tıp kongrelerinde onların konaklama, ulaşım ve kongre kayıt ücretlerini karşılamaktadır. </a:t>
            </a:r>
          </a:p>
          <a:p>
            <a:pPr eaLnBrk="1" hangingPunct="1">
              <a:lnSpc>
                <a:spcPct val="80000"/>
              </a:lnSpc>
            </a:pPr>
            <a:r>
              <a:rPr lang="tr-TR" altLang="tr-TR" sz="2800">
                <a:ea typeface="ＭＳ Ｐゴシック" panose="020B0600070205080204" pitchFamily="34" charset="-128"/>
              </a:rPr>
              <a:t>Yine kamu hizmetlerini ihale yoluyla yürüten yüklenici firmalar, hak edişlerde kolaylık sağlaması amacıyla kontrol mühendislerine araç tahsis etmekte ve çeşitli hediyeler vermektedir.</a:t>
            </a:r>
          </a:p>
        </p:txBody>
      </p:sp>
      <p:sp>
        <p:nvSpPr>
          <p:cNvPr id="98307" name="Rectangle 3">
            <a:extLst>
              <a:ext uri="{FF2B5EF4-FFF2-40B4-BE49-F238E27FC236}">
                <a16:creationId xmlns:a16="http://schemas.microsoft.com/office/drawing/2014/main" id="{B896DE09-D55D-4890-AC60-B6EF843E07F5}"/>
              </a:ext>
            </a:extLst>
          </p:cNvPr>
          <p:cNvSpPr>
            <a:spLocks noGrp="1" noChangeArrowheads="1"/>
          </p:cNvSpPr>
          <p:nvPr>
            <p:ph type="title"/>
          </p:nvPr>
        </p:nvSpPr>
        <p:spPr>
          <a:ln>
            <a:miter lim="800000"/>
            <a:headEnd/>
            <a:tailEnd/>
          </a:ln>
          <a:extLst/>
        </p:spPr>
        <p:txBody>
          <a:bodyPr>
            <a:scene3d>
              <a:camera prst="orthographicFront"/>
              <a:lightRig rig="soft" dir="t"/>
            </a:scene3d>
            <a:sp3d prstMaterial="softEdge">
              <a:bevelT w="25400" h="25400"/>
            </a:sp3d>
          </a:bodyPr>
          <a:lstStyle/>
          <a:p>
            <a:pPr eaLnBrk="1" fontAlgn="auto" hangingPunct="1">
              <a:spcAft>
                <a:spcPts val="0"/>
              </a:spcAft>
              <a:defRPr/>
            </a:pPr>
            <a:r>
              <a:rPr lang="tr-TR" sz="3200" dirty="0"/>
              <a:t> </a:t>
            </a:r>
            <a:r>
              <a:rPr lang="tr-TR" sz="3200" dirty="0">
                <a:solidFill>
                  <a:schemeClr val="hlink"/>
                </a:solidFill>
              </a:rPr>
              <a:t>Hediye Kabul Etme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1">
            <a:extLst>
              <a:ext uri="{FF2B5EF4-FFF2-40B4-BE49-F238E27FC236}">
                <a16:creationId xmlns:a16="http://schemas.microsoft.com/office/drawing/2014/main" id="{B4998347-D581-4AE8-9EE8-7236FA78D701}"/>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779078D-53EC-4F54-B881-3FFC75900BFB}" type="slidenum">
              <a:rPr lang="tr-TR" altLang="tr-TR" sz="1400" smtClean="0">
                <a:solidFill>
                  <a:srgbClr val="FFFFFF"/>
                </a:solidFill>
              </a:rPr>
              <a:pPr algn="l">
                <a:spcBef>
                  <a:spcPct val="0"/>
                </a:spcBef>
                <a:buFontTx/>
                <a:buNone/>
              </a:pPr>
              <a:t>74</a:t>
            </a:fld>
            <a:endParaRPr lang="tr-TR" altLang="tr-TR" sz="1400">
              <a:solidFill>
                <a:srgbClr val="FFFFFF"/>
              </a:solidFill>
            </a:endParaRPr>
          </a:p>
        </p:txBody>
      </p:sp>
      <p:sp>
        <p:nvSpPr>
          <p:cNvPr id="3" name="Metin kutusu 2">
            <a:extLst>
              <a:ext uri="{FF2B5EF4-FFF2-40B4-BE49-F238E27FC236}">
                <a16:creationId xmlns:a16="http://schemas.microsoft.com/office/drawing/2014/main" id="{289A2D54-CE12-4CD0-B6E8-D019567E8520}"/>
              </a:ext>
            </a:extLst>
          </p:cNvPr>
          <p:cNvSpPr txBox="1"/>
          <p:nvPr/>
        </p:nvSpPr>
        <p:spPr>
          <a:xfrm>
            <a:off x="323850" y="476250"/>
            <a:ext cx="7704138" cy="6340475"/>
          </a:xfrm>
          <a:prstGeom prst="rect">
            <a:avLst/>
          </a:prstGeom>
          <a:noFill/>
        </p:spPr>
        <p:txBody>
          <a:bodyPr>
            <a:spAutoFit/>
          </a:bodyPr>
          <a:lstStyle/>
          <a:p>
            <a:pPr algn="ctr">
              <a:defRPr/>
            </a:pPr>
            <a:r>
              <a:rPr lang="tr-TR" sz="2400" b="1" dirty="0">
                <a:latin typeface="Arial" charset="0"/>
              </a:rPr>
              <a:t>OECD- Kamu Yönetiminde Çıkar Çatışması Rehberi </a:t>
            </a:r>
          </a:p>
          <a:p>
            <a:pPr>
              <a:defRPr/>
            </a:pPr>
            <a:br>
              <a:rPr lang="tr-TR" sz="2400" dirty="0">
                <a:solidFill>
                  <a:schemeClr val="accent2">
                    <a:lumMod val="50000"/>
                  </a:schemeClr>
                </a:solidFill>
                <a:latin typeface="Arial" charset="0"/>
              </a:rPr>
            </a:br>
            <a:r>
              <a:rPr lang="tr-TR" sz="2000" dirty="0">
                <a:solidFill>
                  <a:schemeClr val="accent2">
                    <a:lumMod val="50000"/>
                  </a:schemeClr>
                </a:solidFill>
                <a:latin typeface="Arial" charset="0"/>
              </a:rPr>
              <a:t>Kendisine bir hediye veya menfaat teklif edilen kamu görevlisinin karar verebilmesi amacıyla kendisine uygulayabileceği bir test oluşturulmuştur; </a:t>
            </a:r>
            <a:endParaRPr lang="tr-TR" sz="2400" dirty="0">
              <a:solidFill>
                <a:schemeClr val="accent2">
                  <a:lumMod val="50000"/>
                </a:schemeClr>
              </a:solidFill>
              <a:latin typeface="Arial" charset="0"/>
            </a:endParaRPr>
          </a:p>
          <a:p>
            <a:pPr>
              <a:defRPr/>
            </a:pPr>
            <a:endParaRPr lang="tr-TR" sz="2400" dirty="0">
              <a:solidFill>
                <a:schemeClr val="accent2">
                  <a:lumMod val="50000"/>
                </a:schemeClr>
              </a:solidFill>
              <a:latin typeface="Arial" charset="0"/>
            </a:endParaRPr>
          </a:p>
          <a:p>
            <a:pPr>
              <a:defRPr/>
            </a:pPr>
            <a:r>
              <a:rPr lang="tr-TR" sz="2400" b="1" i="1" dirty="0">
                <a:effectLst>
                  <a:outerShdw blurRad="38100" dist="38100" dir="2700000" algn="tl">
                    <a:srgbClr val="000000">
                      <a:alpha val="43137"/>
                    </a:srgbClr>
                  </a:outerShdw>
                </a:effectLst>
                <a:latin typeface="Arial" charset="0"/>
              </a:rPr>
              <a:t>1- </a:t>
            </a:r>
            <a:r>
              <a:rPr lang="tr-TR" sz="2200" b="1" i="1" dirty="0">
                <a:effectLst>
                  <a:outerShdw blurRad="38100" dist="38100" dir="2700000" algn="tl">
                    <a:srgbClr val="000000">
                      <a:alpha val="43137"/>
                    </a:srgbClr>
                  </a:outerShdw>
                </a:effectLst>
                <a:latin typeface="Arial" charset="0"/>
              </a:rPr>
              <a:t>Karşılık:</a:t>
            </a:r>
            <a:r>
              <a:rPr lang="tr-TR" sz="2200" dirty="0">
                <a:effectLst>
                  <a:outerShdw blurRad="38100" dist="38100" dir="2700000" algn="tl">
                    <a:srgbClr val="000000">
                      <a:alpha val="43137"/>
                    </a:srgbClr>
                  </a:outerShdw>
                </a:effectLst>
                <a:latin typeface="Arial" charset="0"/>
              </a:rPr>
              <a:t> </a:t>
            </a:r>
          </a:p>
          <a:p>
            <a:pPr>
              <a:defRPr/>
            </a:pPr>
            <a:endParaRPr lang="tr-TR" sz="2200" dirty="0">
              <a:latin typeface="Arial" charset="0"/>
            </a:endParaRPr>
          </a:p>
          <a:p>
            <a:pPr>
              <a:defRPr/>
            </a:pPr>
            <a:r>
              <a:rPr lang="tr-TR" sz="2200" dirty="0">
                <a:latin typeface="Arial" charset="0"/>
              </a:rPr>
              <a:t>Bu hediye, görevim gereği yaptığım işin karşılığı olarak mı verildi? </a:t>
            </a:r>
          </a:p>
          <a:p>
            <a:pPr>
              <a:defRPr/>
            </a:pPr>
            <a:endParaRPr lang="tr-TR" sz="2200" dirty="0">
              <a:latin typeface="Arial" charset="0"/>
            </a:endParaRPr>
          </a:p>
          <a:p>
            <a:pPr>
              <a:defRPr/>
            </a:pPr>
            <a:r>
              <a:rPr lang="tr-TR" sz="2200" dirty="0">
                <a:latin typeface="Arial" charset="0"/>
              </a:rPr>
              <a:t> </a:t>
            </a:r>
          </a:p>
          <a:p>
            <a:pPr algn="just">
              <a:defRPr/>
            </a:pPr>
            <a:r>
              <a:rPr lang="tr-TR" sz="3200" b="1" i="1" dirty="0">
                <a:solidFill>
                  <a:srgbClr val="000099"/>
                </a:solidFill>
                <a:effectLst>
                  <a:outerShdw blurRad="38100" dist="38100" dir="2700000" algn="tl">
                    <a:srgbClr val="000000">
                      <a:alpha val="43137"/>
                    </a:srgbClr>
                  </a:outerShdw>
                </a:effectLst>
                <a:latin typeface="Arial" charset="0"/>
              </a:rPr>
              <a:t>«İşgal ettiğim makam ve mevkide bulunmasaydım, bu hediye yine de bana verilecek miydi»</a:t>
            </a:r>
          </a:p>
          <a:p>
            <a:pPr>
              <a:defRPr/>
            </a:pPr>
            <a:endParaRPr lang="tr-TR" dirty="0">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Numarası Yer Tutucusu 1">
            <a:extLst>
              <a:ext uri="{FF2B5EF4-FFF2-40B4-BE49-F238E27FC236}">
                <a16:creationId xmlns:a16="http://schemas.microsoft.com/office/drawing/2014/main" id="{12A4E26E-E1FD-4800-B6C3-095972951E6C}"/>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20BFC4E2-1EA6-4983-B728-A9388E471560}" type="slidenum">
              <a:rPr lang="tr-TR" altLang="tr-TR" sz="1400" smtClean="0">
                <a:solidFill>
                  <a:srgbClr val="FFFFFF"/>
                </a:solidFill>
              </a:rPr>
              <a:pPr algn="l">
                <a:spcBef>
                  <a:spcPct val="0"/>
                </a:spcBef>
                <a:buFontTx/>
                <a:buNone/>
              </a:pPr>
              <a:t>75</a:t>
            </a:fld>
            <a:endParaRPr lang="tr-TR" altLang="tr-TR" sz="1400">
              <a:solidFill>
                <a:srgbClr val="FFFFFF"/>
              </a:solidFill>
            </a:endParaRPr>
          </a:p>
        </p:txBody>
      </p:sp>
      <p:sp>
        <p:nvSpPr>
          <p:cNvPr id="87043" name="Dikdörtgen 3">
            <a:extLst>
              <a:ext uri="{FF2B5EF4-FFF2-40B4-BE49-F238E27FC236}">
                <a16:creationId xmlns:a16="http://schemas.microsoft.com/office/drawing/2014/main" id="{72994C77-E10C-401E-B6A9-75951ECE91AF}"/>
              </a:ext>
            </a:extLst>
          </p:cNvPr>
          <p:cNvSpPr>
            <a:spLocks noChangeArrowheads="1"/>
          </p:cNvSpPr>
          <p:nvPr/>
        </p:nvSpPr>
        <p:spPr bwMode="auto">
          <a:xfrm>
            <a:off x="179388" y="692150"/>
            <a:ext cx="87360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000" b="1" i="1">
                <a:solidFill>
                  <a:srgbClr val="FFFFFF"/>
                </a:solidFill>
              </a:rPr>
              <a:t>2- Bağımsızlık: </a:t>
            </a:r>
          </a:p>
          <a:p>
            <a:pPr>
              <a:spcBef>
                <a:spcPct val="0"/>
              </a:spcBef>
              <a:buFontTx/>
              <a:buNone/>
            </a:pPr>
            <a:endParaRPr lang="tr-TR" altLang="tr-TR" sz="2000" b="1" i="1">
              <a:solidFill>
                <a:srgbClr val="FFFFFF"/>
              </a:solidFill>
            </a:endParaRPr>
          </a:p>
          <a:p>
            <a:pPr algn="just">
              <a:spcBef>
                <a:spcPct val="0"/>
              </a:spcBef>
              <a:buFontTx/>
              <a:buNone/>
            </a:pPr>
            <a:r>
              <a:rPr lang="tr-TR" altLang="tr-TR" sz="3600">
                <a:solidFill>
                  <a:srgbClr val="FFFFFF"/>
                </a:solidFill>
              </a:rPr>
              <a:t>   Eğer bu hediyeyi kabul edersem, gelecekte görevimi yürütürken bağımsız olduğum konusunda şüphe yaratır mı?</a:t>
            </a:r>
          </a:p>
          <a:p>
            <a:pPr algn="just">
              <a:spcBef>
                <a:spcPct val="0"/>
              </a:spcBef>
              <a:buFontTx/>
              <a:buNone/>
            </a:pPr>
            <a:endParaRPr lang="tr-TR" altLang="tr-TR" sz="3600">
              <a:solidFill>
                <a:srgbClr val="FFFFFF"/>
              </a:solidFill>
            </a:endParaRPr>
          </a:p>
          <a:p>
            <a:pPr algn="just">
              <a:spcBef>
                <a:spcPct val="0"/>
              </a:spcBef>
              <a:buFontTx/>
              <a:buNone/>
            </a:pPr>
            <a:r>
              <a:rPr lang="tr-TR" altLang="tr-TR" sz="3600">
                <a:solidFill>
                  <a:srgbClr val="FFFFFF"/>
                </a:solidFill>
              </a:rPr>
              <a:t>(Algı: Özellikle, hediyeyi veren kişi benim vereceğim karardan etkilenecekse)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Numarası Yer Tutucusu 1">
            <a:extLst>
              <a:ext uri="{FF2B5EF4-FFF2-40B4-BE49-F238E27FC236}">
                <a16:creationId xmlns:a16="http://schemas.microsoft.com/office/drawing/2014/main" id="{7437B18D-98EA-4201-ABCA-6016520B6D33}"/>
              </a:ext>
            </a:extLst>
          </p:cNvPr>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B103636-EF30-4268-98BC-DD325C5C5A1D}" type="slidenum">
              <a:rPr lang="tr-TR" altLang="tr-TR" sz="1400" smtClean="0">
                <a:solidFill>
                  <a:srgbClr val="FFFFFF"/>
                </a:solidFill>
              </a:rPr>
              <a:pPr algn="l">
                <a:spcBef>
                  <a:spcPct val="0"/>
                </a:spcBef>
                <a:buFontTx/>
                <a:buNone/>
              </a:pPr>
              <a:t>76</a:t>
            </a:fld>
            <a:endParaRPr lang="tr-TR" altLang="tr-TR" sz="1400">
              <a:solidFill>
                <a:srgbClr val="FFFFFF"/>
              </a:solidFill>
            </a:endParaRPr>
          </a:p>
        </p:txBody>
      </p:sp>
      <p:sp>
        <p:nvSpPr>
          <p:cNvPr id="88067" name="Dikdörtgen 2">
            <a:extLst>
              <a:ext uri="{FF2B5EF4-FFF2-40B4-BE49-F238E27FC236}">
                <a16:creationId xmlns:a16="http://schemas.microsoft.com/office/drawing/2014/main" id="{EE5C6A26-7AC0-4A78-8BE3-59BD1A3CF78F}"/>
              </a:ext>
            </a:extLst>
          </p:cNvPr>
          <p:cNvSpPr>
            <a:spLocks noChangeArrowheads="1"/>
          </p:cNvSpPr>
          <p:nvPr/>
        </p:nvSpPr>
        <p:spPr bwMode="auto">
          <a:xfrm>
            <a:off x="539750" y="404813"/>
            <a:ext cx="7632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tr-TR" altLang="tr-TR" sz="2200" b="1" i="1">
              <a:solidFill>
                <a:srgbClr val="2F2B20"/>
              </a:solidFill>
            </a:endParaRPr>
          </a:p>
          <a:p>
            <a:pPr>
              <a:spcBef>
                <a:spcPct val="0"/>
              </a:spcBef>
              <a:buFontTx/>
              <a:buNone/>
            </a:pPr>
            <a:endParaRPr lang="tr-TR" altLang="tr-TR" sz="2200" b="1" i="1">
              <a:solidFill>
                <a:srgbClr val="2F2B20"/>
              </a:solidFill>
            </a:endParaRPr>
          </a:p>
          <a:p>
            <a:pPr>
              <a:spcBef>
                <a:spcPct val="0"/>
              </a:spcBef>
              <a:buFontTx/>
              <a:buNone/>
            </a:pPr>
            <a:r>
              <a:rPr lang="tr-TR" altLang="tr-TR" sz="2200" b="1" i="1">
                <a:solidFill>
                  <a:srgbClr val="2F2B20"/>
                </a:solidFill>
              </a:rPr>
              <a:t>3- Tarafsızlık:</a:t>
            </a:r>
            <a:r>
              <a:rPr lang="tr-TR" altLang="tr-TR" sz="2200">
                <a:solidFill>
                  <a:srgbClr val="2F2B20"/>
                </a:solidFill>
              </a:rPr>
              <a:t> </a:t>
            </a:r>
          </a:p>
          <a:p>
            <a:pPr>
              <a:spcBef>
                <a:spcPct val="0"/>
              </a:spcBef>
              <a:buFontTx/>
              <a:buNone/>
            </a:pPr>
            <a:endParaRPr lang="tr-TR" altLang="tr-TR" sz="2200">
              <a:solidFill>
                <a:srgbClr val="2F2B20"/>
              </a:solidFill>
            </a:endParaRPr>
          </a:p>
          <a:p>
            <a:pPr>
              <a:spcBef>
                <a:spcPct val="0"/>
              </a:spcBef>
              <a:buFontTx/>
              <a:buNone/>
            </a:pPr>
            <a:endParaRPr lang="tr-TR" altLang="tr-TR" sz="2200">
              <a:solidFill>
                <a:srgbClr val="2F2B20"/>
              </a:solidFill>
            </a:endParaRPr>
          </a:p>
          <a:p>
            <a:pPr algn="just">
              <a:spcBef>
                <a:spcPct val="0"/>
              </a:spcBef>
              <a:buFontTx/>
              <a:buNone/>
            </a:pPr>
            <a:r>
              <a:rPr lang="tr-TR" altLang="tr-TR" sz="2200">
                <a:solidFill>
                  <a:srgbClr val="2F2B20"/>
                </a:solidFill>
              </a:rPr>
              <a:t>	Eğer bu hediyeyi kabul edersem, hediyeyi veren kişiye veya onun yakınlarına karşı görevimi yerine getirirken tarafsız olabilecek miyim?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Slayt Numarası Yer Tutucusu">
            <a:extLst>
              <a:ext uri="{FF2B5EF4-FFF2-40B4-BE49-F238E27FC236}">
                <a16:creationId xmlns:a16="http://schemas.microsoft.com/office/drawing/2014/main" id="{B434F7AF-1A47-4FCF-8BBA-B3A540B433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C47D73-F86D-4D7A-BF85-4CE2CAC8DFEA}" type="slidenum">
              <a:rPr lang="tr-TR" altLang="tr-TR" sz="1400" smtClean="0"/>
              <a:pPr>
                <a:spcBef>
                  <a:spcPct val="0"/>
                </a:spcBef>
                <a:buFontTx/>
                <a:buNone/>
              </a:pPr>
              <a:t>77</a:t>
            </a:fld>
            <a:endParaRPr lang="tr-TR" altLang="tr-TR" sz="1400"/>
          </a:p>
        </p:txBody>
      </p:sp>
      <p:sp>
        <p:nvSpPr>
          <p:cNvPr id="89091" name="Rectangle 3">
            <a:extLst>
              <a:ext uri="{FF2B5EF4-FFF2-40B4-BE49-F238E27FC236}">
                <a16:creationId xmlns:a16="http://schemas.microsoft.com/office/drawing/2014/main" id="{1E250108-C4FD-426B-BDA9-6AA0301AB6FB}"/>
              </a:ext>
            </a:extLst>
          </p:cNvPr>
          <p:cNvSpPr>
            <a:spLocks noGrp="1" noChangeArrowheads="1"/>
          </p:cNvSpPr>
          <p:nvPr>
            <p:ph type="body" idx="1"/>
          </p:nvPr>
        </p:nvSpPr>
        <p:spPr>
          <a:xfrm>
            <a:off x="301625" y="990600"/>
            <a:ext cx="8540750" cy="4495800"/>
          </a:xfrm>
        </p:spPr>
        <p:txBody>
          <a:bodyPr/>
          <a:lstStyle/>
          <a:p>
            <a:pPr eaLnBrk="1" hangingPunct="1">
              <a:lnSpc>
                <a:spcPct val="8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HEDİYE ALMA YASAĞI KAPSAMINDA OLANLAR:</a:t>
            </a:r>
          </a:p>
          <a:p>
            <a:pPr eaLnBrk="1" hangingPunct="1">
              <a:lnSpc>
                <a:spcPct val="80000"/>
              </a:lnSpc>
              <a:buFontTx/>
              <a:buNone/>
            </a:pPr>
            <a:r>
              <a:rPr lang="tr-TR" altLang="tr-TR" sz="2400" b="1">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tr-TR" altLang="tr-TR" sz="2800">
                <a:latin typeface="Times New Roman" panose="02020603050405020304" pitchFamily="18" charset="0"/>
                <a:cs typeface="Times New Roman" panose="02020603050405020304" pitchFamily="18" charset="0"/>
              </a:rPr>
              <a:t> a</a:t>
            </a:r>
            <a:r>
              <a:rPr lang="tr-TR" altLang="tr-TR">
                <a:latin typeface="Times New Roman" panose="02020603050405020304" pitchFamily="18" charset="0"/>
                <a:cs typeface="Times New Roman" panose="02020603050405020304" pitchFamily="18" charset="0"/>
              </a:rPr>
              <a:t>) Görev yapılan kurumla iş, hizmet veya çıkar ilişkisi içinde bulunanlardan alınan karşılama, veda ve kutlama hediyeleri, burs, seyahat, ücretsiz konaklama ve hediye çekleri,</a:t>
            </a:r>
          </a:p>
          <a:p>
            <a:pPr eaLnBrk="1" hangingPunct="1">
              <a:lnSpc>
                <a:spcPct val="80000"/>
              </a:lnSpc>
              <a:buFontTx/>
              <a:buNone/>
            </a:pPr>
            <a:r>
              <a:rPr lang="tr-TR" altLang="tr-TR">
                <a:latin typeface="Times New Roman" panose="02020603050405020304" pitchFamily="18" charset="0"/>
                <a:cs typeface="Times New Roman" panose="02020603050405020304" pitchFamily="18" charset="0"/>
              </a:rPr>
              <a:t>b) Hizmetten yararlananların vereceği her türlü eşya, giysi, takı veya gıda türü hediyeler,</a:t>
            </a:r>
          </a:p>
          <a:p>
            <a:pPr eaLnBrk="1" hangingPunct="1">
              <a:lnSpc>
                <a:spcPct val="80000"/>
              </a:lnSpc>
              <a:buFontTx/>
              <a:buNone/>
            </a:pPr>
            <a:r>
              <a:rPr lang="tr-TR" altLang="tr-TR">
                <a:latin typeface="Times New Roman" panose="02020603050405020304" pitchFamily="18" charset="0"/>
                <a:cs typeface="Times New Roman" panose="02020603050405020304" pitchFamily="18" charset="0"/>
              </a:rPr>
              <a:t>c) Görev yapılan kurumla iş veya hizmet ilişkisi içinde olanlardan alınan borç ve krediler.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5 Slayt Numarası Yer Tutucusu">
            <a:extLst>
              <a:ext uri="{FF2B5EF4-FFF2-40B4-BE49-F238E27FC236}">
                <a16:creationId xmlns:a16="http://schemas.microsoft.com/office/drawing/2014/main" id="{11F99E27-FE08-48D3-BB69-85C50906A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686915-26A5-48BC-9A21-51959A3D3F0B}" type="slidenum">
              <a:rPr lang="tr-TR" altLang="tr-TR" sz="1400" smtClean="0"/>
              <a:pPr>
                <a:spcBef>
                  <a:spcPct val="0"/>
                </a:spcBef>
                <a:buFontTx/>
                <a:buNone/>
              </a:pPr>
              <a:t>78</a:t>
            </a:fld>
            <a:endParaRPr lang="tr-TR" altLang="tr-TR" sz="1400"/>
          </a:p>
        </p:txBody>
      </p:sp>
      <p:sp>
        <p:nvSpPr>
          <p:cNvPr id="65539" name="Rectangle 2">
            <a:extLst>
              <a:ext uri="{FF2B5EF4-FFF2-40B4-BE49-F238E27FC236}">
                <a16:creationId xmlns:a16="http://schemas.microsoft.com/office/drawing/2014/main" id="{C3BA3B8C-BE93-45C6-968A-6F1B21D1E2CF}"/>
              </a:ext>
            </a:extLst>
          </p:cNvPr>
          <p:cNvSpPr>
            <a:spLocks noGrp="1" noChangeArrowheads="1"/>
          </p:cNvSpPr>
          <p:nvPr>
            <p:ph type="body" idx="1"/>
          </p:nvPr>
        </p:nvSpPr>
        <p:spPr>
          <a:xfrm>
            <a:off x="301625" y="457200"/>
            <a:ext cx="8540750" cy="6211888"/>
          </a:xfrm>
        </p:spPr>
        <p:txBody>
          <a:bodyPr/>
          <a:lstStyle/>
          <a:p>
            <a:pPr eaLnBrk="1" hangingPunct="1">
              <a:lnSpc>
                <a:spcPct val="80000"/>
              </a:lnSpc>
              <a:buFontTx/>
              <a:buNone/>
              <a:defRPr/>
            </a:pPr>
            <a:r>
              <a:rPr lang="tr-TR" sz="2300" b="1" dirty="0">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 HEDİYE ALMA YASAĞI KAPSAMI DIŞINDA OLANLAR:</a:t>
            </a:r>
          </a:p>
          <a:p>
            <a:pPr eaLnBrk="1" hangingPunct="1">
              <a:lnSpc>
                <a:spcPct val="80000"/>
              </a:lnSpc>
              <a:buFontTx/>
              <a:buNone/>
              <a:defRPr/>
            </a:pPr>
            <a:endParaRPr lang="tr-TR" sz="2300" b="1" dirty="0">
              <a:solidFill>
                <a:srgbClr val="FF0000"/>
              </a:solidFill>
              <a:latin typeface="Times New Roman" pitchFamily="18" charset="0"/>
              <a:cs typeface="Times New Roman" pitchFamily="18" charset="0"/>
            </a:endParaRPr>
          </a:p>
          <a:p>
            <a:pPr marL="457200" indent="-457200" eaLnBrk="1" hangingPunct="1">
              <a:lnSpc>
                <a:spcPct val="80000"/>
              </a:lnSpc>
              <a:buFontTx/>
              <a:buAutoNum type="alphaLcParenR"/>
              <a:defRPr/>
            </a:pPr>
            <a:r>
              <a:rPr lang="tr-TR" sz="2800" dirty="0">
                <a:latin typeface="Times New Roman" pitchFamily="18" charset="0"/>
                <a:cs typeface="Times New Roman" pitchFamily="18" charset="0"/>
              </a:rPr>
              <a:t>Görev yapılan kuruma katkı anlamına gelen, kurum hizmetlerinin hukuka uygun yürütülmesini etkilemeyecek olan ve kamu hizmetine tahsis edilmek, kurumun demirbaş listesine kaydedilmek ve kamuoyuna açıklanmak koşuluyla alınan hediyeler  </a:t>
            </a:r>
            <a:r>
              <a:rPr lang="tr-TR" sz="2800" dirty="0">
                <a:solidFill>
                  <a:schemeClr val="accent3"/>
                </a:solidFill>
                <a:latin typeface="Times New Roman" pitchFamily="18" charset="0"/>
                <a:cs typeface="Times New Roman" pitchFamily="18" charset="0"/>
              </a:rPr>
              <a:t> (belli bir kamu görevlisinin hizmetine tahsis edilmek üzere alınan makam aracı ve benzeri hediyeler hariç) </a:t>
            </a:r>
            <a:r>
              <a:rPr lang="tr-TR" sz="2800" dirty="0">
                <a:latin typeface="Times New Roman" pitchFamily="18" charset="0"/>
                <a:cs typeface="Times New Roman" pitchFamily="18" charset="0"/>
              </a:rPr>
              <a:t>ile yapılan bağışlar,</a:t>
            </a:r>
          </a:p>
          <a:p>
            <a:pPr marL="457200" indent="-457200" eaLnBrk="1" hangingPunct="1">
              <a:lnSpc>
                <a:spcPct val="80000"/>
              </a:lnSpc>
              <a:buFontTx/>
              <a:buAutoNum type="alphaLcParenR"/>
              <a:defRPr/>
            </a:pPr>
            <a:endParaRPr lang="tr-TR" sz="2300" dirty="0">
              <a:latin typeface="Times New Roman" pitchFamily="18" charset="0"/>
              <a:cs typeface="Times New Roman" pitchFamily="18" charset="0"/>
            </a:endParaRPr>
          </a:p>
          <a:p>
            <a:pPr eaLnBrk="1" hangingPunct="1">
              <a:lnSpc>
                <a:spcPct val="80000"/>
              </a:lnSpc>
              <a:buFontTx/>
              <a:buNone/>
              <a:defRPr/>
            </a:pPr>
            <a:r>
              <a:rPr lang="tr-TR" sz="2300" dirty="0">
                <a:latin typeface="Times New Roman" pitchFamily="18" charset="0"/>
                <a:cs typeface="Times New Roman" pitchFamily="18" charset="0"/>
              </a:rPr>
              <a:t>b) Kitap, dergi, makale, kaset, takvim, </a:t>
            </a:r>
            <a:r>
              <a:rPr lang="tr-TR" sz="2300" dirty="0" err="1">
                <a:latin typeface="Times New Roman" pitchFamily="18" charset="0"/>
                <a:cs typeface="Times New Roman" pitchFamily="18" charset="0"/>
              </a:rPr>
              <a:t>cd</a:t>
            </a:r>
            <a:r>
              <a:rPr lang="tr-TR" sz="2300" dirty="0">
                <a:latin typeface="Times New Roman" pitchFamily="18" charset="0"/>
                <a:cs typeface="Times New Roman" pitchFamily="18" charset="0"/>
              </a:rPr>
              <a:t> veya buna benzer nitelikte olanlar,</a:t>
            </a:r>
          </a:p>
          <a:p>
            <a:pPr eaLnBrk="1" hangingPunct="1">
              <a:lnSpc>
                <a:spcPct val="80000"/>
              </a:lnSpc>
              <a:buFontTx/>
              <a:buNone/>
              <a:defRPr/>
            </a:pPr>
            <a:r>
              <a:rPr lang="tr-TR" sz="2300" dirty="0">
                <a:latin typeface="Times New Roman" pitchFamily="18" charset="0"/>
                <a:cs typeface="Times New Roman" pitchFamily="18" charset="0"/>
              </a:rPr>
              <a:t>c) Halka açık yarışmalarda, kampanyalarda veya etkinliklerde kazanılan ödül veya hediyeler,</a:t>
            </a:r>
          </a:p>
          <a:p>
            <a:pPr eaLnBrk="1" hangingPunct="1">
              <a:lnSpc>
                <a:spcPct val="80000"/>
              </a:lnSpc>
              <a:buFontTx/>
              <a:buNone/>
              <a:defRPr/>
            </a:pPr>
            <a:r>
              <a:rPr lang="tr-TR" sz="2300" dirty="0">
                <a:latin typeface="Times New Roman" pitchFamily="18" charset="0"/>
                <a:cs typeface="Times New Roman" pitchFamily="18" charset="0"/>
              </a:rPr>
              <a:t>d) Herkese açık konferans, sempozyum, forum, panel, yemek, resepsiyon veya buna benzer etkinliklerde verilen hatıra niteliğindeki hediyeler,</a:t>
            </a:r>
          </a:p>
          <a:p>
            <a:pPr eaLnBrk="1" hangingPunct="1">
              <a:lnSpc>
                <a:spcPct val="80000"/>
              </a:lnSpc>
              <a:buFontTx/>
              <a:buNone/>
              <a:defRPr/>
            </a:pPr>
            <a:endParaRPr lang="tr-TR" sz="2300" dirty="0">
              <a:latin typeface="Times New Roman" pitchFamily="18" charset="0"/>
              <a:cs typeface="Times New Roman" pitchFamily="18" charset="0"/>
            </a:endParaRPr>
          </a:p>
          <a:p>
            <a:pPr eaLnBrk="1" hangingPunct="1">
              <a:lnSpc>
                <a:spcPct val="80000"/>
              </a:lnSpc>
              <a:buFontTx/>
              <a:buNone/>
              <a:defRPr/>
            </a:pPr>
            <a:endParaRPr lang="tr-TR" sz="23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5 Slayt Numarası Yer Tutucusu">
            <a:extLst>
              <a:ext uri="{FF2B5EF4-FFF2-40B4-BE49-F238E27FC236}">
                <a16:creationId xmlns:a16="http://schemas.microsoft.com/office/drawing/2014/main" id="{DAFF56AE-21B9-4B3E-B549-68ED8B24C0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46E83F-F2F9-47AE-A807-A94EA808E386}" type="slidenum">
              <a:rPr lang="tr-TR" altLang="tr-TR" sz="1400" smtClean="0"/>
              <a:pPr>
                <a:spcBef>
                  <a:spcPct val="0"/>
                </a:spcBef>
                <a:buFontTx/>
                <a:buNone/>
              </a:pPr>
              <a:t>79</a:t>
            </a:fld>
            <a:endParaRPr lang="tr-TR" altLang="tr-TR" sz="1400"/>
          </a:p>
        </p:txBody>
      </p:sp>
      <p:sp>
        <p:nvSpPr>
          <p:cNvPr id="91139" name="Rectangle 2">
            <a:extLst>
              <a:ext uri="{FF2B5EF4-FFF2-40B4-BE49-F238E27FC236}">
                <a16:creationId xmlns:a16="http://schemas.microsoft.com/office/drawing/2014/main" id="{7385DBB4-497F-43C7-99A2-CE815979A18E}"/>
              </a:ext>
            </a:extLst>
          </p:cNvPr>
          <p:cNvSpPr>
            <a:spLocks noGrp="1" noChangeArrowheads="1"/>
          </p:cNvSpPr>
          <p:nvPr>
            <p:ph type="title"/>
          </p:nvPr>
        </p:nvSpPr>
        <p:spPr>
          <a:xfrm>
            <a:off x="457200" y="274638"/>
            <a:ext cx="8229600" cy="536575"/>
          </a:xfrm>
        </p:spPr>
        <p:txBody>
          <a:bodyPr/>
          <a:lstStyle/>
          <a:p>
            <a:pPr eaLnBrk="1" hangingPunct="1"/>
            <a:r>
              <a:rPr lang="tr-TR" altLang="tr-TR" sz="3200" b="1">
                <a:solidFill>
                  <a:schemeClr val="tx1"/>
                </a:solidFill>
                <a:latin typeface="Times New Roman" panose="02020603050405020304" pitchFamily="18" charset="0"/>
                <a:cs typeface="Times New Roman" panose="02020603050405020304" pitchFamily="18" charset="0"/>
              </a:rPr>
              <a:t> </a:t>
            </a:r>
          </a:p>
        </p:txBody>
      </p:sp>
      <p:sp>
        <p:nvSpPr>
          <p:cNvPr id="91140" name="Rectangle 3">
            <a:extLst>
              <a:ext uri="{FF2B5EF4-FFF2-40B4-BE49-F238E27FC236}">
                <a16:creationId xmlns:a16="http://schemas.microsoft.com/office/drawing/2014/main" id="{3FA4BDCB-0507-4681-AA5E-52E26A21057B}"/>
              </a:ext>
            </a:extLst>
          </p:cNvPr>
          <p:cNvSpPr>
            <a:spLocks noGrp="1" noChangeArrowheads="1"/>
          </p:cNvSpPr>
          <p:nvPr>
            <p:ph type="body" idx="1"/>
          </p:nvPr>
        </p:nvSpPr>
        <p:spPr>
          <a:xfrm>
            <a:off x="-381000" y="0"/>
            <a:ext cx="10134600" cy="6665913"/>
          </a:xfrm>
        </p:spPr>
        <p:txBody>
          <a:bodyPr/>
          <a:lstStyle/>
          <a:p>
            <a:pPr eaLnBrk="1" hangingPunct="1">
              <a:lnSpc>
                <a:spcPct val="80000"/>
              </a:lnSpc>
              <a:buFontTx/>
              <a:buNone/>
            </a:pPr>
            <a:endParaRPr lang="tr-TR" altLang="tr-TR" sz="280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400" b="1">
                <a:latin typeface="Times New Roman" panose="02020603050405020304" pitchFamily="18" charset="0"/>
                <a:cs typeface="Times New Roman" panose="02020603050405020304" pitchFamily="18" charset="0"/>
              </a:rPr>
              <a:t>      </a:t>
            </a:r>
            <a:r>
              <a:rPr lang="tr-TR" altLang="tr-TR" sz="2800" b="1">
                <a:solidFill>
                  <a:srgbClr val="FF0000"/>
                </a:solidFill>
                <a:latin typeface="Times New Roman" panose="02020603050405020304" pitchFamily="18" charset="0"/>
                <a:cs typeface="Times New Roman" panose="02020603050405020304" pitchFamily="18" charset="0"/>
              </a:rPr>
              <a:t>KURULA BİLDİRİLECEK HEDİYELER</a:t>
            </a:r>
            <a:r>
              <a:rPr lang="tr-TR" altLang="tr-TR" sz="2800" b="1">
                <a:latin typeface="Times New Roman" panose="02020603050405020304" pitchFamily="18" charset="0"/>
                <a:cs typeface="Times New Roman" panose="02020603050405020304" pitchFamily="18" charset="0"/>
              </a:rPr>
              <a:t>:</a:t>
            </a:r>
          </a:p>
          <a:p>
            <a:pPr eaLnBrk="1" hangingPunct="1">
              <a:lnSpc>
                <a:spcPct val="80000"/>
              </a:lnSpc>
              <a:buFontTx/>
              <a:buNone/>
            </a:pPr>
            <a:endParaRPr lang="tr-TR" altLang="tr-TR" sz="2800" b="1">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Char char="Ø"/>
            </a:pPr>
            <a:r>
              <a:rPr lang="tr-TR" altLang="tr-TR" sz="2400" b="1">
                <a:latin typeface="Times New Roman" panose="02020603050405020304" pitchFamily="18" charset="0"/>
                <a:cs typeface="Times New Roman" panose="02020603050405020304" pitchFamily="18" charset="0"/>
              </a:rPr>
              <a:t>Yönetmelik Kapsamına Giren Görevliler Aşağıda Belirtilen Aldıkları Hediyeleri Kurula Bildirmekle mükelleftirler.</a:t>
            </a:r>
          </a:p>
          <a:p>
            <a:pPr eaLnBrk="1" hangingPunct="1">
              <a:lnSpc>
                <a:spcPct val="80000"/>
              </a:lnSpc>
              <a:buFont typeface="Wingdings" panose="05000000000000000000" pitchFamily="2" charset="2"/>
              <a:buNone/>
            </a:pPr>
            <a:r>
              <a:rPr lang="tr-TR" altLang="tr-TR" sz="2800" b="1">
                <a:latin typeface="Times New Roman" panose="02020603050405020304" pitchFamily="18" charset="0"/>
                <a:cs typeface="Times New Roman" panose="02020603050405020304" pitchFamily="18" charset="0"/>
              </a:rPr>
              <a:t>a) </a:t>
            </a:r>
            <a:r>
              <a:rPr lang="tr-TR" altLang="tr-TR" sz="2800">
                <a:latin typeface="Times New Roman" panose="02020603050405020304" pitchFamily="18" charset="0"/>
                <a:cs typeface="Times New Roman" panose="02020603050405020304" pitchFamily="18" charset="0"/>
              </a:rPr>
              <a:t>Uluslararası ilişkilerde nezaket ve protokol kuralları gereğince, yabancı kişi ve kuruluşlar tarafından verilen hediyelerden, 3628 sayılı Kanunun (Mal Bildirimi… Kanunu) 3. maddesi hükümleri saklı kalmakla birlikte, sözkonusu maddede belirtilen sınırın altında kalanlar. </a:t>
            </a:r>
            <a:r>
              <a:rPr lang="tr-TR" altLang="tr-TR" sz="2800" b="1">
                <a:latin typeface="Times New Roman" panose="02020603050405020304" pitchFamily="18" charset="0"/>
                <a:cs typeface="Times New Roman" panose="02020603050405020304" pitchFamily="18" charset="0"/>
              </a:rPr>
              <a:t>(10 Aylık Net Asgari Ücret Toplamı Altındakiler.  Üstünde Olanlar Bir Ay İçerisinde Kendi Kurumuna Teslim Edilir.)</a:t>
            </a:r>
            <a:r>
              <a:rPr lang="tr-TR" altLang="tr-TR" sz="2800">
                <a:latin typeface="Times New Roman" panose="02020603050405020304" pitchFamily="18" charset="0"/>
                <a:cs typeface="Times New Roman" panose="02020603050405020304" pitchFamily="18" charset="0"/>
              </a:rPr>
              <a:t> </a:t>
            </a:r>
          </a:p>
          <a:p>
            <a:pPr eaLnBrk="1" hangingPunct="1">
              <a:lnSpc>
                <a:spcPct val="80000"/>
              </a:lnSpc>
              <a:buFont typeface="Wingdings" panose="05000000000000000000" pitchFamily="2" charset="2"/>
              <a:buNone/>
            </a:pPr>
            <a:r>
              <a:rPr lang="tr-TR" altLang="tr-TR" sz="2800">
                <a:latin typeface="Times New Roman" panose="02020603050405020304" pitchFamily="18" charset="0"/>
                <a:cs typeface="Times New Roman" panose="02020603050405020304" pitchFamily="18" charset="0"/>
              </a:rPr>
              <a:t>b) Görev yapılan kuruma katkı anlamına gelen, kurum hizmetlerinin hukuka uygun yürütülmesini etkilemeyecek olan ve kamu hizmetine tahsis edilmek, kurumun demirbaş listesine kaydedilmek ve kamuoyuna açıklanmak koşuluyla alınanlar ile kurum ve kuruluşlara yapılan bağışlar.</a:t>
            </a:r>
            <a:endParaRPr lang="tr-TR" altLang="tr-T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Slayt Numarası Yer Tutucusu">
            <a:extLst>
              <a:ext uri="{FF2B5EF4-FFF2-40B4-BE49-F238E27FC236}">
                <a16:creationId xmlns:a16="http://schemas.microsoft.com/office/drawing/2014/main" id="{09BABEE0-C688-4F3C-AE5E-589FEBE4E9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3852EB-612F-4D6A-8FDF-D8C63C4F2CBB}" type="slidenum">
              <a:rPr lang="tr-TR" altLang="tr-TR" sz="1400" smtClean="0"/>
              <a:pPr>
                <a:spcBef>
                  <a:spcPct val="0"/>
                </a:spcBef>
                <a:buFontTx/>
                <a:buNone/>
              </a:pPr>
              <a:t>8</a:t>
            </a:fld>
            <a:endParaRPr lang="tr-TR" altLang="tr-TR" sz="1400"/>
          </a:p>
        </p:txBody>
      </p:sp>
      <p:sp>
        <p:nvSpPr>
          <p:cNvPr id="12291" name="Rectangle 2">
            <a:extLst>
              <a:ext uri="{FF2B5EF4-FFF2-40B4-BE49-F238E27FC236}">
                <a16:creationId xmlns:a16="http://schemas.microsoft.com/office/drawing/2014/main" id="{666223FD-536E-494F-A277-85CF3862C36D}"/>
              </a:ext>
            </a:extLst>
          </p:cNvPr>
          <p:cNvSpPr>
            <a:spLocks noChangeArrowheads="1"/>
          </p:cNvSpPr>
          <p:nvPr/>
        </p:nvSpPr>
        <p:spPr bwMode="auto">
          <a:xfrm>
            <a:off x="381000" y="914400"/>
            <a:ext cx="8458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SzPct val="90000"/>
              <a:buFontTx/>
              <a:buBlip>
                <a:blip r:embed="rId2"/>
              </a:buBlip>
            </a:pPr>
            <a:r>
              <a:rPr lang="tr-TR" altLang="tr-TR" sz="3600">
                <a:latin typeface="Calibri" panose="020F0502020204030204" pitchFamily="34" charset="0"/>
                <a:cs typeface="Calibri" panose="020F0502020204030204" pitchFamily="34" charset="0"/>
              </a:rPr>
              <a:t>İşte bu nedenle Kamuda Etik Uygulamalar daha bir önem kazanmıştır.</a:t>
            </a:r>
          </a:p>
          <a:p>
            <a:pPr eaLnBrk="1" hangingPunct="1">
              <a:spcBef>
                <a:spcPct val="50000"/>
              </a:spcBef>
              <a:buSzPct val="90000"/>
              <a:buFontTx/>
              <a:buBlip>
                <a:blip r:embed="rId2"/>
              </a:buBlip>
            </a:pPr>
            <a:r>
              <a:rPr lang="tr-TR" altLang="tr-TR" sz="4000">
                <a:solidFill>
                  <a:srgbClr val="FFFFFF"/>
                </a:solidFill>
                <a:latin typeface="Calibri" panose="020F0502020204030204" pitchFamily="34" charset="0"/>
              </a:rPr>
              <a:t>Etik; insanların yapılması gereken şeyleri doğru ve toplumca kabul edilebilir bir şekilde nasıl yapması gerektiğine karar verebilmesi için yardımcı olabilecek değerler, ilkeler ve standartlar hakkında bir rehberdir.</a:t>
            </a:r>
            <a:r>
              <a:rPr lang="tr-TR" altLang="tr-TR" sz="4000">
                <a:solidFill>
                  <a:srgbClr val="FFFFFF"/>
                </a:solidFill>
              </a:rPr>
              <a:t> </a:t>
            </a:r>
            <a:endParaRPr lang="tr-TR" altLang="tr-TR" sz="4800">
              <a:latin typeface="Comic Sans MS" panose="030F0702030302020204" pitchFamily="66"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5 Slayt Numarası Yer Tutucusu">
            <a:extLst>
              <a:ext uri="{FF2B5EF4-FFF2-40B4-BE49-F238E27FC236}">
                <a16:creationId xmlns:a16="http://schemas.microsoft.com/office/drawing/2014/main" id="{170993D6-63C0-432C-B036-6DEAEAC066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C10829-5700-497A-B79B-99FD50714392}" type="slidenum">
              <a:rPr lang="tr-TR" altLang="tr-TR" sz="1400" smtClean="0"/>
              <a:pPr>
                <a:spcBef>
                  <a:spcPct val="0"/>
                </a:spcBef>
                <a:buFontTx/>
                <a:buNone/>
              </a:pPr>
              <a:t>80</a:t>
            </a:fld>
            <a:endParaRPr lang="tr-TR" altLang="tr-TR" sz="1400"/>
          </a:p>
        </p:txBody>
      </p:sp>
      <p:sp>
        <p:nvSpPr>
          <p:cNvPr id="92163" name="Rectangle 2">
            <a:extLst>
              <a:ext uri="{FF2B5EF4-FFF2-40B4-BE49-F238E27FC236}">
                <a16:creationId xmlns:a16="http://schemas.microsoft.com/office/drawing/2014/main" id="{7AC24997-8134-4F25-AAFC-C2BBEADD6027}"/>
              </a:ext>
            </a:extLst>
          </p:cNvPr>
          <p:cNvSpPr>
            <a:spLocks noGrp="1" noChangeArrowheads="1"/>
          </p:cNvSpPr>
          <p:nvPr>
            <p:ph type="title"/>
          </p:nvPr>
        </p:nvSpPr>
        <p:spPr>
          <a:xfrm>
            <a:off x="457200" y="274638"/>
            <a:ext cx="8229600" cy="463550"/>
          </a:xfrm>
        </p:spPr>
        <p:txBody>
          <a:bodyPr/>
          <a:lstStyle/>
          <a:p>
            <a:pPr eaLnBrk="1" hangingPunct="1"/>
            <a:r>
              <a:rPr lang="tr-TR" altLang="tr-TR" sz="3200" b="1">
                <a:solidFill>
                  <a:srgbClr val="FF0000"/>
                </a:solidFill>
                <a:latin typeface="Times New Roman" panose="02020603050405020304" pitchFamily="18" charset="0"/>
                <a:cs typeface="Times New Roman" panose="02020603050405020304" pitchFamily="18" charset="0"/>
              </a:rPr>
              <a:t>İÇ KONTROL STANDARTLARI VE ETİK </a:t>
            </a:r>
            <a:endParaRPr lang="tr-TR" altLang="tr-TR" sz="4000">
              <a:solidFill>
                <a:srgbClr val="FF0000"/>
              </a:solidFill>
            </a:endParaRPr>
          </a:p>
        </p:txBody>
      </p:sp>
      <p:sp>
        <p:nvSpPr>
          <p:cNvPr id="92164" name="Rectangle 3">
            <a:extLst>
              <a:ext uri="{FF2B5EF4-FFF2-40B4-BE49-F238E27FC236}">
                <a16:creationId xmlns:a16="http://schemas.microsoft.com/office/drawing/2014/main" id="{8705EAB2-1DEC-4A10-87AE-BB1C48F23C6F}"/>
              </a:ext>
            </a:extLst>
          </p:cNvPr>
          <p:cNvSpPr>
            <a:spLocks noGrp="1" noChangeArrowheads="1"/>
          </p:cNvSpPr>
          <p:nvPr>
            <p:ph type="body" idx="1"/>
          </p:nvPr>
        </p:nvSpPr>
        <p:spPr>
          <a:xfrm>
            <a:off x="304800" y="838200"/>
            <a:ext cx="8540750" cy="5761038"/>
          </a:xfrm>
        </p:spPr>
        <p:txBody>
          <a:bodyPr/>
          <a:lstStyle/>
          <a:p>
            <a:pPr eaLnBrk="1" hangingPunct="1"/>
            <a:r>
              <a:rPr lang="tr-TR" altLang="tr-TR">
                <a:latin typeface="Times New Roman" panose="02020603050405020304" pitchFamily="18" charset="0"/>
                <a:cs typeface="Times New Roman" panose="02020603050405020304" pitchFamily="18" charset="0"/>
              </a:rPr>
              <a:t>10.12.2003 tarihli </a:t>
            </a:r>
            <a:r>
              <a:rPr lang="tr-TR" altLang="tr-TR" b="1">
                <a:latin typeface="Times New Roman" panose="02020603050405020304" pitchFamily="18" charset="0"/>
                <a:cs typeface="Times New Roman" panose="02020603050405020304" pitchFamily="18" charset="0"/>
              </a:rPr>
              <a:t>Kamu Mali Yönetimi ve Kontrol Kanunu</a:t>
            </a:r>
            <a:r>
              <a:rPr lang="tr-TR" altLang="tr-TR">
                <a:latin typeface="Times New Roman" panose="02020603050405020304" pitchFamily="18" charset="0"/>
                <a:cs typeface="Times New Roman" panose="02020603050405020304" pitchFamily="18" charset="0"/>
              </a:rPr>
              <a:t> ile yeni </a:t>
            </a:r>
            <a:r>
              <a:rPr lang="tr-TR" altLang="tr-TR" b="1">
                <a:latin typeface="Times New Roman" panose="02020603050405020304" pitchFamily="18" charset="0"/>
                <a:cs typeface="Times New Roman" panose="02020603050405020304" pitchFamily="18" charset="0"/>
              </a:rPr>
              <a:t>Kamu Mali Yönetim Sistemi</a:t>
            </a:r>
            <a:r>
              <a:rPr lang="tr-TR" altLang="tr-TR">
                <a:latin typeface="Times New Roman" panose="02020603050405020304" pitchFamily="18" charset="0"/>
                <a:cs typeface="Times New Roman" panose="02020603050405020304" pitchFamily="18" charset="0"/>
              </a:rPr>
              <a:t> oluşturulmuş ve bu kapsamda etkin bir </a:t>
            </a:r>
            <a:r>
              <a:rPr lang="tr-TR" altLang="tr-TR" b="1">
                <a:latin typeface="Times New Roman" panose="02020603050405020304" pitchFamily="18" charset="0"/>
                <a:cs typeface="Times New Roman" panose="02020603050405020304" pitchFamily="18" charset="0"/>
              </a:rPr>
              <a:t>İÇ KONTROL</a:t>
            </a:r>
            <a:r>
              <a:rPr lang="tr-TR" altLang="tr-TR">
                <a:latin typeface="Times New Roman" panose="02020603050405020304" pitchFamily="18" charset="0"/>
                <a:cs typeface="Times New Roman" panose="02020603050405020304" pitchFamily="18" charset="0"/>
              </a:rPr>
              <a:t> sistemi amaçlanmıştır.</a:t>
            </a:r>
          </a:p>
          <a:p>
            <a:pPr eaLnBrk="1" hangingPunct="1"/>
            <a:r>
              <a:rPr lang="tr-TR" altLang="zh-CN">
                <a:latin typeface="Times New Roman" panose="02020603050405020304" pitchFamily="18" charset="0"/>
                <a:cs typeface="Times New Roman" panose="02020603050405020304" pitchFamily="18" charset="0"/>
              </a:rPr>
              <a:t>İç Kontrol Sisteminin oluşturulması çerçevesinde Maliye Bakanlığı tarafından 2005 yılında </a:t>
            </a:r>
            <a:r>
              <a:rPr lang="tr-TR" altLang="zh-CN" b="1">
                <a:latin typeface="Times New Roman" panose="02020603050405020304" pitchFamily="18" charset="0"/>
                <a:cs typeface="Times New Roman" panose="02020603050405020304" pitchFamily="18" charset="0"/>
              </a:rPr>
              <a:t>İç Kontrol ve Ön Mali Kontrole İlişkin Usul ve Esaslar Yönetmeliği</a:t>
            </a:r>
            <a:r>
              <a:rPr lang="tr-TR" altLang="zh-CN">
                <a:latin typeface="Times New Roman" panose="02020603050405020304" pitchFamily="18" charset="0"/>
                <a:cs typeface="Times New Roman" panose="02020603050405020304" pitchFamily="18" charset="0"/>
              </a:rPr>
              <a:t>, 2007 yılında </a:t>
            </a:r>
            <a:r>
              <a:rPr lang="tr-TR" altLang="zh-CN" b="1">
                <a:latin typeface="Times New Roman" panose="02020603050405020304" pitchFamily="18" charset="0"/>
                <a:cs typeface="Times New Roman" panose="02020603050405020304" pitchFamily="18" charset="0"/>
              </a:rPr>
              <a:t>Kamu İç Kontrol Standartları Tebliği</a:t>
            </a:r>
            <a:r>
              <a:rPr lang="tr-TR" altLang="zh-CN">
                <a:latin typeface="Times New Roman" panose="02020603050405020304" pitchFamily="18" charset="0"/>
                <a:cs typeface="Times New Roman" panose="02020603050405020304" pitchFamily="18" charset="0"/>
              </a:rPr>
              <a:t> ve 2009 yılında </a:t>
            </a:r>
            <a:r>
              <a:rPr lang="tr-TR" altLang="zh-CN" b="1">
                <a:latin typeface="Times New Roman" panose="02020603050405020304" pitchFamily="18" charset="0"/>
                <a:cs typeface="Times New Roman" panose="02020603050405020304" pitchFamily="18" charset="0"/>
              </a:rPr>
              <a:t>Kamu İç Kontrol Standartlarına Uyum ve Eylem Planı Rehberi</a:t>
            </a:r>
            <a:r>
              <a:rPr lang="tr-TR" altLang="zh-CN">
                <a:latin typeface="Times New Roman" panose="02020603050405020304" pitchFamily="18" charset="0"/>
                <a:cs typeface="Times New Roman" panose="02020603050405020304" pitchFamily="18" charset="0"/>
              </a:rPr>
              <a:t> hazırlanmıştır.</a:t>
            </a:r>
            <a:endParaRPr lang="tr-TR" altLang="tr-TR">
              <a:latin typeface="Times New Roman" panose="02020603050405020304" pitchFamily="18"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Slayt Numarası Yer Tutucusu">
            <a:extLst>
              <a:ext uri="{FF2B5EF4-FFF2-40B4-BE49-F238E27FC236}">
                <a16:creationId xmlns:a16="http://schemas.microsoft.com/office/drawing/2014/main" id="{C96D1208-5D93-433A-B6DF-87932A6F2F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B9BD4C-1BD1-4823-AB43-3FB6A4FE1542}" type="slidenum">
              <a:rPr lang="tr-TR" altLang="tr-TR" sz="1400" smtClean="0"/>
              <a:pPr>
                <a:spcBef>
                  <a:spcPct val="0"/>
                </a:spcBef>
                <a:buFontTx/>
                <a:buNone/>
              </a:pPr>
              <a:t>81</a:t>
            </a:fld>
            <a:endParaRPr lang="tr-TR" altLang="tr-TR" sz="1400"/>
          </a:p>
        </p:txBody>
      </p:sp>
      <p:sp>
        <p:nvSpPr>
          <p:cNvPr id="93187" name="Rectangle 2">
            <a:extLst>
              <a:ext uri="{FF2B5EF4-FFF2-40B4-BE49-F238E27FC236}">
                <a16:creationId xmlns:a16="http://schemas.microsoft.com/office/drawing/2014/main" id="{D82A5410-4A3E-45B8-A9E8-86271DA0E8A6}"/>
              </a:ext>
            </a:extLst>
          </p:cNvPr>
          <p:cNvSpPr>
            <a:spLocks noGrp="1" noChangeArrowheads="1"/>
          </p:cNvSpPr>
          <p:nvPr>
            <p:ph type="body" idx="1"/>
          </p:nvPr>
        </p:nvSpPr>
        <p:spPr>
          <a:xfrm>
            <a:off x="304800" y="381000"/>
            <a:ext cx="8540750" cy="5832475"/>
          </a:xfrm>
        </p:spPr>
        <p:txBody>
          <a:bodyPr/>
          <a:lstStyle/>
          <a:p>
            <a:pPr eaLnBrk="1" hangingPunct="1">
              <a:lnSpc>
                <a:spcPct val="90000"/>
              </a:lnSpc>
            </a:pPr>
            <a:r>
              <a:rPr lang="tr-TR" altLang="zh-CN">
                <a:latin typeface="Times New Roman" panose="02020603050405020304" pitchFamily="18" charset="0"/>
                <a:cs typeface="Times New Roman" panose="02020603050405020304" pitchFamily="18" charset="0"/>
              </a:rPr>
              <a:t>Kamu İç Kontrol Standartları Tebliğinde </a:t>
            </a:r>
            <a:r>
              <a:rPr lang="tr-TR" altLang="zh-CN" b="1">
                <a:latin typeface="Times New Roman" panose="02020603050405020304" pitchFamily="18" charset="0"/>
                <a:cs typeface="Times New Roman" panose="02020603050405020304" pitchFamily="18" charset="0"/>
              </a:rPr>
              <a:t>Kamu İç Kontrol Standartları</a:t>
            </a:r>
            <a:r>
              <a:rPr lang="tr-TR" altLang="zh-CN">
                <a:latin typeface="Times New Roman" panose="02020603050405020304" pitchFamily="18" charset="0"/>
                <a:cs typeface="Times New Roman" panose="02020603050405020304" pitchFamily="18" charset="0"/>
              </a:rPr>
              <a:t> 5 ana standart altında 18 standart ve bu standartlar için 79 genel şart olarak öngörülmüştür.</a:t>
            </a:r>
          </a:p>
          <a:p>
            <a:pPr eaLnBrk="1" hangingPunct="1">
              <a:lnSpc>
                <a:spcPct val="90000"/>
              </a:lnSpc>
              <a:buFontTx/>
              <a:buNone/>
            </a:pPr>
            <a:r>
              <a:rPr lang="tr-TR" altLang="zh-CN" b="1">
                <a:latin typeface="Times New Roman" panose="02020603050405020304" pitchFamily="18" charset="0"/>
                <a:cs typeface="Times New Roman" panose="02020603050405020304" pitchFamily="18" charset="0"/>
              </a:rPr>
              <a:t>KAMU İÇ KONTROL STANDARTLARI</a:t>
            </a:r>
          </a:p>
          <a:p>
            <a:pPr eaLnBrk="1" hangingPunct="1">
              <a:lnSpc>
                <a:spcPct val="90000"/>
              </a:lnSpc>
              <a:buFontTx/>
              <a:buNone/>
            </a:pPr>
            <a:r>
              <a:rPr lang="tr-TR" altLang="zh-CN">
                <a:latin typeface="Times New Roman" panose="02020603050405020304" pitchFamily="18" charset="0"/>
                <a:cs typeface="Times New Roman" panose="02020603050405020304" pitchFamily="18" charset="0"/>
              </a:rPr>
              <a:t>1- Kontrol Ortamı Standartları (4 Standart)</a:t>
            </a:r>
          </a:p>
          <a:p>
            <a:pPr eaLnBrk="1" hangingPunct="1">
              <a:lnSpc>
                <a:spcPct val="90000"/>
              </a:lnSpc>
              <a:buFontTx/>
              <a:buNone/>
            </a:pPr>
            <a:r>
              <a:rPr lang="tr-TR" altLang="zh-CN">
                <a:latin typeface="Times New Roman" panose="02020603050405020304" pitchFamily="18" charset="0"/>
                <a:cs typeface="Times New Roman" panose="02020603050405020304" pitchFamily="18" charset="0"/>
              </a:rPr>
              <a:t>     </a:t>
            </a:r>
            <a:r>
              <a:rPr lang="tr-TR" altLang="zh-CN" b="1">
                <a:latin typeface="Times New Roman" panose="02020603050405020304" pitchFamily="18" charset="0"/>
                <a:cs typeface="Times New Roman" panose="02020603050405020304" pitchFamily="18" charset="0"/>
              </a:rPr>
              <a:t>Standart: 1. Etik Değerler ve Dürüstlük</a:t>
            </a:r>
          </a:p>
          <a:p>
            <a:pPr eaLnBrk="1" hangingPunct="1">
              <a:lnSpc>
                <a:spcPct val="90000"/>
              </a:lnSpc>
              <a:buFontTx/>
              <a:buNone/>
            </a:pPr>
            <a:r>
              <a:rPr lang="tr-TR" altLang="zh-CN">
                <a:latin typeface="Times New Roman" panose="02020603050405020304" pitchFamily="18" charset="0"/>
                <a:cs typeface="Times New Roman" panose="02020603050405020304" pitchFamily="18" charset="0"/>
              </a:rPr>
              <a:t>2- Risk Değerlendirme Standartları (2 Standart)</a:t>
            </a:r>
          </a:p>
          <a:p>
            <a:pPr eaLnBrk="1" hangingPunct="1">
              <a:lnSpc>
                <a:spcPct val="90000"/>
              </a:lnSpc>
              <a:buFontTx/>
              <a:buNone/>
            </a:pPr>
            <a:r>
              <a:rPr lang="tr-TR" altLang="tr-TR">
                <a:latin typeface="Times New Roman" panose="02020603050405020304" pitchFamily="18" charset="0"/>
                <a:cs typeface="Times New Roman" panose="02020603050405020304" pitchFamily="18" charset="0"/>
              </a:rPr>
              <a:t>3- Kontrol Faaliyetleri Standartları (6 Standart)</a:t>
            </a:r>
          </a:p>
          <a:p>
            <a:pPr eaLnBrk="1" hangingPunct="1">
              <a:lnSpc>
                <a:spcPct val="90000"/>
              </a:lnSpc>
              <a:buFontTx/>
              <a:buNone/>
            </a:pPr>
            <a:r>
              <a:rPr lang="tr-TR" altLang="tr-TR">
                <a:latin typeface="Times New Roman" panose="02020603050405020304" pitchFamily="18" charset="0"/>
                <a:cs typeface="Times New Roman" panose="02020603050405020304" pitchFamily="18" charset="0"/>
              </a:rPr>
              <a:t>4- Bilgi ve İletişim Standartları (4 Standart)</a:t>
            </a:r>
          </a:p>
          <a:p>
            <a:pPr eaLnBrk="1" hangingPunct="1">
              <a:lnSpc>
                <a:spcPct val="90000"/>
              </a:lnSpc>
              <a:buFontTx/>
              <a:buNone/>
            </a:pPr>
            <a:r>
              <a:rPr lang="tr-TR" altLang="tr-TR">
                <a:latin typeface="Times New Roman" panose="02020603050405020304" pitchFamily="18" charset="0"/>
                <a:cs typeface="Times New Roman" panose="02020603050405020304" pitchFamily="18" charset="0"/>
              </a:rPr>
              <a:t>5- İzleme Standartları (2 Standart)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5 Slayt Numarası Yer Tutucusu">
            <a:extLst>
              <a:ext uri="{FF2B5EF4-FFF2-40B4-BE49-F238E27FC236}">
                <a16:creationId xmlns:a16="http://schemas.microsoft.com/office/drawing/2014/main" id="{4470DD50-724D-4679-98BC-3480BE0FA1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250245-B1D4-4476-82E4-C05AC707DAEF}" type="slidenum">
              <a:rPr lang="tr-TR" altLang="tr-TR" sz="1400" smtClean="0"/>
              <a:pPr>
                <a:spcBef>
                  <a:spcPct val="0"/>
                </a:spcBef>
                <a:buFontTx/>
                <a:buNone/>
              </a:pPr>
              <a:t>82</a:t>
            </a:fld>
            <a:endParaRPr lang="tr-TR" altLang="tr-TR" sz="1400"/>
          </a:p>
        </p:txBody>
      </p:sp>
      <p:sp>
        <p:nvSpPr>
          <p:cNvPr id="94211" name="Rectangle 2">
            <a:extLst>
              <a:ext uri="{FF2B5EF4-FFF2-40B4-BE49-F238E27FC236}">
                <a16:creationId xmlns:a16="http://schemas.microsoft.com/office/drawing/2014/main" id="{12A37E85-B3C7-45D7-8822-A4C84008CDD5}"/>
              </a:ext>
            </a:extLst>
          </p:cNvPr>
          <p:cNvSpPr>
            <a:spLocks noGrp="1" noChangeArrowheads="1"/>
          </p:cNvSpPr>
          <p:nvPr>
            <p:ph type="body" idx="1"/>
          </p:nvPr>
        </p:nvSpPr>
        <p:spPr>
          <a:xfrm>
            <a:off x="381000" y="1025525"/>
            <a:ext cx="8540750" cy="5832475"/>
          </a:xfrm>
        </p:spPr>
        <p:txBody>
          <a:bodyPr/>
          <a:lstStyle/>
          <a:p>
            <a:pPr eaLnBrk="1" hangingPunct="1">
              <a:lnSpc>
                <a:spcPct val="80000"/>
              </a:lnSpc>
              <a:buFontTx/>
              <a:buNone/>
            </a:pPr>
            <a:r>
              <a:rPr lang="tr-TR" altLang="zh-CN" sz="2500" b="1">
                <a:latin typeface="Times New Roman" panose="02020603050405020304" pitchFamily="18" charset="0"/>
                <a:cs typeface="Times New Roman" panose="02020603050405020304" pitchFamily="18" charset="0"/>
              </a:rPr>
              <a:t>Standart: 1. </a:t>
            </a:r>
            <a:r>
              <a:rPr lang="tr-TR" altLang="zh-CN" sz="2500" b="1">
                <a:solidFill>
                  <a:srgbClr val="FF0000"/>
                </a:solidFill>
                <a:latin typeface="Times New Roman" panose="02020603050405020304" pitchFamily="18" charset="0"/>
                <a:cs typeface="Times New Roman" panose="02020603050405020304" pitchFamily="18" charset="0"/>
              </a:rPr>
              <a:t>Etik Değerler ve Dürüstlük</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Personel davranışlarını belirleyen kuralların personel tarafından bilinmesi sağlanmalıdır.</a:t>
            </a:r>
          </a:p>
          <a:p>
            <a:pPr eaLnBrk="1" hangingPunct="1">
              <a:lnSpc>
                <a:spcPct val="80000"/>
              </a:lnSpc>
              <a:buFontTx/>
              <a:buNone/>
            </a:pPr>
            <a:r>
              <a:rPr lang="tr-TR" altLang="tr-TR" sz="2500" b="1">
                <a:latin typeface="Times New Roman" panose="02020603050405020304" pitchFamily="18" charset="0"/>
                <a:cs typeface="Times New Roman" panose="02020603050405020304" pitchFamily="18" charset="0"/>
              </a:rPr>
              <a:t>Bu standart için gerekli genel şartlar:</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1.1. İç kontrol sistemi ve işleyişi yönetici ve personel tarafından sahiplenilmeli ve desteklenmelidir. </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1.2. İdarenin yöneticileri iç kontrol sisteminin uygulanmasında personele örnek olmalıdırlar.</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1.3. Etik kurallar bilinmeli ve tüm faaliyetlerde bu kurallara uyulmalıdır.</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1.4. Faaliyetlerde dürüstlük, saydamlık ve hesap verebilirlik sağlanmalıdır.</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1.5. İdarenin personeline ve hizmet verilenlere adil ve eşit davranılmalıdır.</a:t>
            </a:r>
          </a:p>
          <a:p>
            <a:pPr eaLnBrk="1" hangingPunct="1">
              <a:lnSpc>
                <a:spcPct val="80000"/>
              </a:lnSpc>
              <a:buFontTx/>
              <a:buNone/>
            </a:pPr>
            <a:r>
              <a:rPr lang="tr-TR" altLang="tr-TR" sz="2500">
                <a:latin typeface="Times New Roman" panose="02020603050405020304" pitchFamily="18" charset="0"/>
                <a:cs typeface="Times New Roman" panose="02020603050405020304" pitchFamily="18" charset="0"/>
              </a:rPr>
              <a:t>1.6. İdarenin faaliyetlerine ilişkin tüm bilgi ve belgeler doğru, tam ve güvenilir olmalıdır.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76BA4C9-6F2D-4DF6-A924-4CFA29571EEA}"/>
              </a:ext>
            </a:extLst>
          </p:cNvPr>
          <p:cNvSpPr>
            <a:spLocks noGrp="1" noChangeArrowheads="1"/>
          </p:cNvSpPr>
          <p:nvPr>
            <p:ph type="title"/>
          </p:nvPr>
        </p:nvSpPr>
        <p:spPr>
          <a:ln>
            <a:miter lim="800000"/>
            <a:headEnd/>
            <a:tailEnd/>
          </a:ln>
          <a:extLst/>
        </p:spPr>
        <p:txBody>
          <a:bodyPr>
            <a:normAutofit fontScale="90000"/>
            <a:scene3d>
              <a:camera prst="orthographicFront"/>
              <a:lightRig rig="soft" dir="t"/>
            </a:scene3d>
            <a:sp3d prstMaterial="softEdge">
              <a:bevelT w="25400" h="25400"/>
            </a:sp3d>
          </a:bodyPr>
          <a:lstStyle/>
          <a:p>
            <a:pPr>
              <a:defRPr/>
            </a:pPr>
            <a:r>
              <a:rPr lang="tr-TR" sz="4000" dirty="0">
                <a:solidFill>
                  <a:srgbClr val="FF0000"/>
                </a:solidFill>
              </a:rPr>
              <a:t>Yoldan Çıkarıcı (Ahlaksız) </a:t>
            </a:r>
            <a:br>
              <a:rPr lang="tr-TR" sz="4000" dirty="0">
                <a:solidFill>
                  <a:schemeClr val="hlink"/>
                </a:solidFill>
              </a:rPr>
            </a:br>
            <a:r>
              <a:rPr lang="tr-TR" sz="4000" dirty="0">
                <a:solidFill>
                  <a:schemeClr val="hlink"/>
                </a:solidFill>
              </a:rPr>
              <a:t>Kamu Görevlileri</a:t>
            </a:r>
          </a:p>
        </p:txBody>
      </p:sp>
      <p:sp>
        <p:nvSpPr>
          <p:cNvPr id="95235" name="Rectangle 3">
            <a:extLst>
              <a:ext uri="{FF2B5EF4-FFF2-40B4-BE49-F238E27FC236}">
                <a16:creationId xmlns:a16="http://schemas.microsoft.com/office/drawing/2014/main" id="{B0182AD7-43E4-4CFD-BC41-2EF2A23BC28C}"/>
              </a:ext>
            </a:extLst>
          </p:cNvPr>
          <p:cNvSpPr>
            <a:spLocks noGrp="1" noChangeArrowheads="1"/>
          </p:cNvSpPr>
          <p:nvPr>
            <p:ph type="body" sz="half" idx="1"/>
          </p:nvPr>
        </p:nvSpPr>
        <p:spPr>
          <a:xfrm>
            <a:off x="457200" y="1600200"/>
            <a:ext cx="4186238" cy="4525963"/>
          </a:xfrm>
        </p:spPr>
        <p:txBody>
          <a:bodyPr/>
          <a:lstStyle/>
          <a:p>
            <a:r>
              <a:rPr lang="tr-TR" altLang="tr-TR" sz="2400">
                <a:ea typeface="ＭＳ Ｐゴシック" panose="020B0600070205080204" pitchFamily="34" charset="-128"/>
              </a:rPr>
              <a:t>Ahlakı yok sayan yoldan çıkarıcı görevliler olarak nitelendirilen bu kişiler, ahlaki ya da manevi içerikten yoksun davranışlarda bulunurlar. </a:t>
            </a:r>
          </a:p>
          <a:p>
            <a:r>
              <a:rPr lang="tr-TR" altLang="tr-TR" sz="2400">
                <a:ea typeface="ＭＳ Ｐゴシック" panose="020B0600070205080204" pitchFamily="34" charset="-128"/>
              </a:rPr>
              <a:t>Bu kişiler ilkesizdir; fırsatlar ve yeterli özendirici koşullar oluştuğunda, kişisel kazanç için her türlü durumu değerlendirirler. </a:t>
            </a:r>
          </a:p>
        </p:txBody>
      </p:sp>
      <p:pic>
        <p:nvPicPr>
          <p:cNvPr id="95236" name="Picture 6">
            <a:extLst>
              <a:ext uri="{FF2B5EF4-FFF2-40B4-BE49-F238E27FC236}">
                <a16:creationId xmlns:a16="http://schemas.microsoft.com/office/drawing/2014/main" id="{FA528535-7402-469A-8D20-600EC15DE81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3201" r="3236"/>
          <a:stretch>
            <a:fillRect/>
          </a:stretch>
        </p:blipFill>
        <p:spPr>
          <a:xfrm>
            <a:off x="4643438" y="1978025"/>
            <a:ext cx="4176712" cy="411480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9A4AC22-5AFB-4FC5-A7F5-4CAC2BC166C9}"/>
              </a:ext>
            </a:extLst>
          </p:cNvPr>
          <p:cNvSpPr>
            <a:spLocks noGrp="1" noChangeArrowheads="1"/>
          </p:cNvSpPr>
          <p:nvPr>
            <p:ph type="title"/>
          </p:nvPr>
        </p:nvSpPr>
        <p:spPr>
          <a:xfrm>
            <a:off x="609600" y="304800"/>
            <a:ext cx="8229600" cy="1143000"/>
          </a:xfrm>
          <a:ln>
            <a:miter lim="800000"/>
            <a:headEnd/>
            <a:tailEnd/>
          </a:ln>
          <a:extLst/>
        </p:spPr>
        <p:txBody>
          <a:bodyPr>
            <a:scene3d>
              <a:camera prst="orthographicFront"/>
              <a:lightRig rig="soft" dir="t"/>
            </a:scene3d>
            <a:sp3d prstMaterial="softEdge">
              <a:bevelT w="25400" h="25400"/>
            </a:sp3d>
          </a:bodyPr>
          <a:lstStyle/>
          <a:p>
            <a:pPr>
              <a:defRPr/>
            </a:pPr>
            <a:r>
              <a:rPr lang="tr-TR" sz="3200" dirty="0">
                <a:solidFill>
                  <a:srgbClr val="FF0000"/>
                </a:solidFill>
              </a:rPr>
              <a:t>Değer Yargısı Olmayan  “Görevci” Kamu Görevlileri</a:t>
            </a:r>
          </a:p>
        </p:txBody>
      </p:sp>
      <p:sp>
        <p:nvSpPr>
          <p:cNvPr id="96259" name="Rectangle 3">
            <a:extLst>
              <a:ext uri="{FF2B5EF4-FFF2-40B4-BE49-F238E27FC236}">
                <a16:creationId xmlns:a16="http://schemas.microsoft.com/office/drawing/2014/main" id="{04806765-FD2E-4A33-AFC6-41C78BDF3706}"/>
              </a:ext>
            </a:extLst>
          </p:cNvPr>
          <p:cNvSpPr>
            <a:spLocks noGrp="1" noChangeArrowheads="1"/>
          </p:cNvSpPr>
          <p:nvPr>
            <p:ph type="body" idx="1"/>
          </p:nvPr>
        </p:nvSpPr>
        <p:spPr/>
        <p:txBody>
          <a:bodyPr/>
          <a:lstStyle/>
          <a:p>
            <a:pPr>
              <a:lnSpc>
                <a:spcPct val="80000"/>
              </a:lnSpc>
            </a:pPr>
            <a:r>
              <a:rPr lang="tr-TR" altLang="tr-TR" sz="2800">
                <a:ea typeface="ＭＳ Ｐゴシック" panose="020B0600070205080204" pitchFamily="34" charset="-128"/>
              </a:rPr>
              <a:t>Bu gruba giren kamu görevlileri, örgüt kültüründeki olumlu ya da olumsuz değişmelere uyum sağlamak için, itaatkar anlayışla görev yapar ya da davranış değişikliği gösterir. </a:t>
            </a:r>
          </a:p>
          <a:p>
            <a:pPr>
              <a:lnSpc>
                <a:spcPct val="80000"/>
              </a:lnSpc>
            </a:pPr>
            <a:r>
              <a:rPr lang="tr-TR" altLang="tr-TR" sz="2800">
                <a:ea typeface="ＭＳ Ｐゴシック" panose="020B0600070205080204" pitchFamily="34" charset="-128"/>
              </a:rPr>
              <a:t>Bu anlayışa sahip görevliler, yanlış bir şey yapıldığını açıkça görse ve ahlaki bakımdan uygun olmayan bu olaydan kişisel olarak rahatsızlık duysa da otoriteye karşı koymaz ve emirlere uyar. </a:t>
            </a:r>
          </a:p>
          <a:p>
            <a:pPr>
              <a:lnSpc>
                <a:spcPct val="80000"/>
              </a:lnSpc>
            </a:pPr>
            <a:r>
              <a:rPr lang="tr-TR" altLang="tr-TR" sz="2800">
                <a:solidFill>
                  <a:srgbClr val="FF0000"/>
                </a:solidFill>
                <a:ea typeface="ＭＳ Ｐゴシック" panose="020B0600070205080204" pitchFamily="34" charset="-128"/>
              </a:rPr>
              <a:t>Gözlerimi kaparım, vazifemi yaparım.</a:t>
            </a:r>
          </a:p>
          <a:p>
            <a:pPr>
              <a:lnSpc>
                <a:spcPct val="80000"/>
              </a:lnSpc>
            </a:pPr>
            <a:r>
              <a:rPr lang="tr-TR" altLang="tr-TR" sz="2800">
                <a:solidFill>
                  <a:srgbClr val="FF0000"/>
                </a:solidFill>
                <a:ea typeface="ＭＳ Ｐゴシック" panose="020B0600070205080204" pitchFamily="34" charset="-128"/>
              </a:rPr>
              <a:t>Bana dokunmayan yılan, bin yıl yaşasın.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3BEC804-BAF3-4854-B9C4-95D5D05E357E}"/>
              </a:ext>
            </a:extLst>
          </p:cNvPr>
          <p:cNvSpPr>
            <a:spLocks noGrp="1" noChangeArrowheads="1"/>
          </p:cNvSpPr>
          <p:nvPr>
            <p:ph type="title"/>
          </p:nvPr>
        </p:nvSpPr>
        <p:spPr>
          <a:xfrm>
            <a:off x="457200" y="304800"/>
            <a:ext cx="8229600" cy="1143000"/>
          </a:xfrm>
          <a:ln>
            <a:miter lim="800000"/>
            <a:headEnd/>
            <a:tailEnd/>
          </a:ln>
          <a:extLst/>
        </p:spPr>
        <p:txBody>
          <a:bodyPr>
            <a:normAutofit fontScale="90000"/>
            <a:scene3d>
              <a:camera prst="orthographicFront"/>
              <a:lightRig rig="soft" dir="t"/>
            </a:scene3d>
            <a:sp3d prstMaterial="softEdge">
              <a:bevelT w="25400" h="25400"/>
            </a:sp3d>
          </a:bodyPr>
          <a:lstStyle/>
          <a:p>
            <a:pPr>
              <a:defRPr/>
            </a:pPr>
            <a:r>
              <a:rPr lang="tr-TR" sz="4000">
                <a:solidFill>
                  <a:srgbClr val="FF0000"/>
                </a:solidFill>
              </a:rPr>
              <a:t>Değerleri Temel Alan Ahlakçı Kamu Görevlileri</a:t>
            </a:r>
          </a:p>
        </p:txBody>
      </p:sp>
      <p:sp>
        <p:nvSpPr>
          <p:cNvPr id="97283" name="Rectangle 3">
            <a:extLst>
              <a:ext uri="{FF2B5EF4-FFF2-40B4-BE49-F238E27FC236}">
                <a16:creationId xmlns:a16="http://schemas.microsoft.com/office/drawing/2014/main" id="{7DBEAE8B-95C7-44EF-A307-8767B7D45B7E}"/>
              </a:ext>
            </a:extLst>
          </p:cNvPr>
          <p:cNvSpPr>
            <a:spLocks noGrp="1" noChangeArrowheads="1"/>
          </p:cNvSpPr>
          <p:nvPr>
            <p:ph type="body" idx="1"/>
          </p:nvPr>
        </p:nvSpPr>
        <p:spPr>
          <a:xfrm>
            <a:off x="457200" y="1600200"/>
            <a:ext cx="8229600" cy="3733800"/>
          </a:xfrm>
        </p:spPr>
        <p:txBody>
          <a:bodyPr/>
          <a:lstStyle/>
          <a:p>
            <a:pPr>
              <a:lnSpc>
                <a:spcPct val="90000"/>
              </a:lnSpc>
            </a:pPr>
            <a:r>
              <a:rPr lang="tr-TR" altLang="tr-TR">
                <a:ea typeface="ＭＳ Ｐゴシック" panose="020B0600070205080204" pitchFamily="34" charset="-128"/>
              </a:rPr>
              <a:t>Kamu yararını ve kamu çıkarını yücelten ve ahlakı temel alan davranışlarda bulunur. </a:t>
            </a:r>
          </a:p>
          <a:p>
            <a:pPr>
              <a:lnSpc>
                <a:spcPct val="90000"/>
              </a:lnSpc>
            </a:pPr>
            <a:r>
              <a:rPr lang="ja-JP" altLang="tr-TR">
                <a:ea typeface="ＭＳ Ｐゴシック" panose="020B0600070205080204" pitchFamily="34" charset="-128"/>
              </a:rPr>
              <a:t>“</a:t>
            </a:r>
            <a:r>
              <a:rPr lang="tr-TR" altLang="ja-JP">
                <a:ea typeface="ＭＳ Ｐゴシック" panose="020B0600070205080204" pitchFamily="34" charset="-128"/>
              </a:rPr>
              <a:t>Başkalarının sana yapmasını istemediğin şeyleri sen de başkalarına yapma</a:t>
            </a:r>
            <a:r>
              <a:rPr lang="ja-JP" altLang="tr-TR">
                <a:ea typeface="ＭＳ Ｐゴシック" panose="020B0600070205080204" pitchFamily="34" charset="-128"/>
              </a:rPr>
              <a:t>”</a:t>
            </a:r>
            <a:r>
              <a:rPr lang="tr-TR" altLang="ja-JP">
                <a:ea typeface="ＭＳ Ｐゴシック" panose="020B0600070205080204" pitchFamily="34" charset="-128"/>
              </a:rPr>
              <a:t> özdeyişine göre hareket eder. </a:t>
            </a:r>
          </a:p>
          <a:p>
            <a:pPr>
              <a:lnSpc>
                <a:spcPct val="90000"/>
              </a:lnSpc>
            </a:pPr>
            <a:r>
              <a:rPr lang="tr-TR" altLang="tr-TR">
                <a:ea typeface="ＭＳ Ｐゴシック" panose="020B0600070205080204" pitchFamily="34" charset="-128"/>
              </a:rPr>
              <a:t>Bu anlayış, doğruluk, yansızlık ve yasalar önünde eşitliği ön plana çıkartır.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3 Slayt Numarası Yer Tutucusu">
            <a:extLst>
              <a:ext uri="{FF2B5EF4-FFF2-40B4-BE49-F238E27FC236}">
                <a16:creationId xmlns:a16="http://schemas.microsoft.com/office/drawing/2014/main" id="{E6409EF6-EABC-4442-BEF8-9AE5AF0D5B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15AF58B-1201-409F-B3FA-E2AAE7CD3E9A}" type="slidenum">
              <a:rPr lang="tr-TR" altLang="tr-TR" sz="1400" smtClean="0"/>
              <a:pPr>
                <a:spcBef>
                  <a:spcPct val="0"/>
                </a:spcBef>
                <a:buFontTx/>
                <a:buNone/>
              </a:pPr>
              <a:t>86</a:t>
            </a:fld>
            <a:endParaRPr lang="tr-TR" altLang="tr-TR" sz="1400"/>
          </a:p>
        </p:txBody>
      </p:sp>
      <p:sp>
        <p:nvSpPr>
          <p:cNvPr id="98307" name="Rectangle 2">
            <a:extLst>
              <a:ext uri="{FF2B5EF4-FFF2-40B4-BE49-F238E27FC236}">
                <a16:creationId xmlns:a16="http://schemas.microsoft.com/office/drawing/2014/main" id="{C2176FDC-14F9-4868-BC84-C9FFD896281F}"/>
              </a:ext>
            </a:extLst>
          </p:cNvPr>
          <p:cNvSpPr>
            <a:spLocks noChangeArrowheads="1"/>
          </p:cNvSpPr>
          <p:nvPr/>
        </p:nvSpPr>
        <p:spPr bwMode="auto">
          <a:xfrm>
            <a:off x="1219200" y="533400"/>
            <a:ext cx="7010400" cy="5943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4400">
              <a:solidFill>
                <a:srgbClr val="FFFFFF"/>
              </a:solidFill>
            </a:endParaRPr>
          </a:p>
        </p:txBody>
      </p:sp>
      <p:sp>
        <p:nvSpPr>
          <p:cNvPr id="98308" name="Text Box 3">
            <a:extLst>
              <a:ext uri="{FF2B5EF4-FFF2-40B4-BE49-F238E27FC236}">
                <a16:creationId xmlns:a16="http://schemas.microsoft.com/office/drawing/2014/main" id="{6F23B051-77AD-456D-9C6E-681F77D0CF46}"/>
              </a:ext>
            </a:extLst>
          </p:cNvPr>
          <p:cNvSpPr txBox="1">
            <a:spLocks noChangeArrowheads="1"/>
          </p:cNvSpPr>
          <p:nvPr/>
        </p:nvSpPr>
        <p:spPr bwMode="auto">
          <a:xfrm>
            <a:off x="1447800" y="2971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i="1">
                <a:solidFill>
                  <a:schemeClr val="bg1"/>
                </a:solidFill>
              </a:rPr>
              <a:t>Kamu görevlisi </a:t>
            </a:r>
          </a:p>
          <a:p>
            <a:pPr eaLnBrk="1" hangingPunct="1">
              <a:spcBef>
                <a:spcPct val="0"/>
              </a:spcBef>
              <a:buFontTx/>
              <a:buNone/>
            </a:pPr>
            <a:endParaRPr lang="tr-TR" altLang="tr-TR" sz="2400" b="1" i="1">
              <a:solidFill>
                <a:schemeClr val="bg1"/>
              </a:solidFill>
            </a:endParaRPr>
          </a:p>
          <a:p>
            <a:pPr eaLnBrk="1" hangingPunct="1">
              <a:spcBef>
                <a:spcPct val="0"/>
              </a:spcBef>
              <a:buFontTx/>
              <a:buNone/>
            </a:pPr>
            <a:r>
              <a:rPr lang="tr-TR" altLang="tr-TR" sz="2400" b="1" i="1">
                <a:solidFill>
                  <a:schemeClr val="bg1"/>
                </a:solidFill>
              </a:rPr>
              <a:t>* kamu adına, </a:t>
            </a:r>
          </a:p>
          <a:p>
            <a:pPr eaLnBrk="1" hangingPunct="1">
              <a:spcBef>
                <a:spcPct val="0"/>
              </a:spcBef>
              <a:buFontTx/>
              <a:buNone/>
            </a:pPr>
            <a:r>
              <a:rPr lang="tr-TR" altLang="tr-TR" sz="2400" b="1" i="1">
                <a:solidFill>
                  <a:schemeClr val="bg1"/>
                </a:solidFill>
              </a:rPr>
              <a:t>* kamu yararı için, </a:t>
            </a:r>
          </a:p>
          <a:p>
            <a:pPr eaLnBrk="1" hangingPunct="1">
              <a:spcBef>
                <a:spcPct val="0"/>
              </a:spcBef>
              <a:buFontTx/>
              <a:buNone/>
            </a:pPr>
            <a:r>
              <a:rPr lang="tr-TR" altLang="tr-TR" sz="2400" b="1" i="1">
                <a:solidFill>
                  <a:schemeClr val="bg1"/>
                </a:solidFill>
              </a:rPr>
              <a:t>* kamunun verdiği yetkilerle,</a:t>
            </a:r>
          </a:p>
          <a:p>
            <a:pPr eaLnBrk="1" hangingPunct="1">
              <a:spcBef>
                <a:spcPct val="0"/>
              </a:spcBef>
              <a:buFontTx/>
              <a:buNone/>
            </a:pPr>
            <a:r>
              <a:rPr lang="tr-TR" altLang="tr-TR" sz="2400" b="1" i="1">
                <a:solidFill>
                  <a:schemeClr val="bg1"/>
                </a:solidFill>
              </a:rPr>
              <a:t>  iş görür</a:t>
            </a:r>
          </a:p>
          <a:p>
            <a:pPr eaLnBrk="1" hangingPunct="1">
              <a:spcBef>
                <a:spcPct val="0"/>
              </a:spcBef>
              <a:buFontTx/>
              <a:buNone/>
            </a:pPr>
            <a:endParaRPr lang="tr-TR" altLang="tr-TR" sz="2400" b="1" i="1">
              <a:solidFill>
                <a:schemeClr val="bg1"/>
              </a:solidFill>
            </a:endParaRPr>
          </a:p>
        </p:txBody>
      </p:sp>
      <p:sp>
        <p:nvSpPr>
          <p:cNvPr id="98309" name="Rectangle 4">
            <a:extLst>
              <a:ext uri="{FF2B5EF4-FFF2-40B4-BE49-F238E27FC236}">
                <a16:creationId xmlns:a16="http://schemas.microsoft.com/office/drawing/2014/main" id="{8E8E327E-92A3-41F2-B359-64E0FFB4EC44}"/>
              </a:ext>
            </a:extLst>
          </p:cNvPr>
          <p:cNvSpPr>
            <a:spLocks noChangeArrowheads="1"/>
          </p:cNvSpPr>
          <p:nvPr/>
        </p:nvSpPr>
        <p:spPr bwMode="auto">
          <a:xfrm>
            <a:off x="1447800" y="762000"/>
            <a:ext cx="6324600" cy="19812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tr-TR" altLang="tr-TR" sz="4400">
              <a:solidFill>
                <a:srgbClr val="FFFFFF"/>
              </a:solidFill>
            </a:endParaRPr>
          </a:p>
        </p:txBody>
      </p:sp>
      <p:sp>
        <p:nvSpPr>
          <p:cNvPr id="98310" name="Text Box 5">
            <a:extLst>
              <a:ext uri="{FF2B5EF4-FFF2-40B4-BE49-F238E27FC236}">
                <a16:creationId xmlns:a16="http://schemas.microsoft.com/office/drawing/2014/main" id="{F0CBD3E5-C571-4BBF-B0E1-7FCEB4BC1B9C}"/>
              </a:ext>
            </a:extLst>
          </p:cNvPr>
          <p:cNvSpPr txBox="1">
            <a:spLocks noChangeArrowheads="1"/>
          </p:cNvSpPr>
          <p:nvPr/>
        </p:nvSpPr>
        <p:spPr bwMode="auto">
          <a:xfrm>
            <a:off x="1600200" y="914400"/>
            <a:ext cx="5943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tr-TR" altLang="tr-TR" sz="3600" b="1" i="1"/>
              <a:t>Kamu Görevinde Etik Neden Önemlidir ?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5 Slayt Numarası Yer Tutucusu">
            <a:extLst>
              <a:ext uri="{FF2B5EF4-FFF2-40B4-BE49-F238E27FC236}">
                <a16:creationId xmlns:a16="http://schemas.microsoft.com/office/drawing/2014/main" id="{06D07624-A6B2-4515-9FDD-19639A8487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26FA81-1CC1-413B-BA55-3AC7449F494F}" type="slidenum">
              <a:rPr lang="tr-TR" altLang="tr-TR" sz="1400" smtClean="0"/>
              <a:pPr>
                <a:spcBef>
                  <a:spcPct val="0"/>
                </a:spcBef>
                <a:buFontTx/>
                <a:buNone/>
              </a:pPr>
              <a:t>87</a:t>
            </a:fld>
            <a:endParaRPr lang="tr-TR" altLang="tr-TR" sz="1400"/>
          </a:p>
        </p:txBody>
      </p:sp>
      <p:sp>
        <p:nvSpPr>
          <p:cNvPr id="99331" name="Rectangle 2">
            <a:extLst>
              <a:ext uri="{FF2B5EF4-FFF2-40B4-BE49-F238E27FC236}">
                <a16:creationId xmlns:a16="http://schemas.microsoft.com/office/drawing/2014/main" id="{28C46AEC-1548-4586-BB05-53710233B8B9}"/>
              </a:ext>
            </a:extLst>
          </p:cNvPr>
          <p:cNvSpPr>
            <a:spLocks noGrp="1" noChangeArrowheads="1"/>
          </p:cNvSpPr>
          <p:nvPr>
            <p:ph type="subTitle" idx="1"/>
          </p:nvPr>
        </p:nvSpPr>
        <p:spPr>
          <a:xfrm>
            <a:off x="533400" y="381000"/>
            <a:ext cx="7543800" cy="1371600"/>
          </a:xfrm>
        </p:spPr>
        <p:txBody>
          <a:bodyPr/>
          <a:lstStyle/>
          <a:p>
            <a:pPr eaLnBrk="1" hangingPunct="1">
              <a:lnSpc>
                <a:spcPct val="80000"/>
              </a:lnSpc>
            </a:pPr>
            <a:r>
              <a:rPr lang="tr-TR" altLang="tr-TR" sz="4400"/>
              <a:t>ETİK DIŞI DAVRANMA NEDENLERİ</a:t>
            </a:r>
            <a:r>
              <a:rPr lang="tr-TR" altLang="tr-TR" sz="2400"/>
              <a:t> </a:t>
            </a:r>
          </a:p>
        </p:txBody>
      </p:sp>
      <p:pic>
        <p:nvPicPr>
          <p:cNvPr id="756739" name="Picture 3" descr="hediye">
            <a:extLst>
              <a:ext uri="{FF2B5EF4-FFF2-40B4-BE49-F238E27FC236}">
                <a16:creationId xmlns:a16="http://schemas.microsoft.com/office/drawing/2014/main" id="{AFA83790-0C7A-4338-8F41-9A938268D1A4}"/>
              </a:ext>
            </a:extLst>
          </p:cNvPr>
          <p:cNvPicPr>
            <a:picLocks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219200" y="1676400"/>
            <a:ext cx="6629400" cy="4876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756739"/>
                                        </p:tgtEl>
                                        <p:attrNameLst>
                                          <p:attrName>style.visibility</p:attrName>
                                        </p:attrNameLst>
                                      </p:cBhvr>
                                      <p:to>
                                        <p:strVal val="visible"/>
                                      </p:to>
                                    </p:set>
                                    <p:anim calcmode="lin" valueType="num">
                                      <p:cBhvr>
                                        <p:cTn id="7" dur="500" decel="50000" fill="hold">
                                          <p:stCondLst>
                                            <p:cond delay="0"/>
                                          </p:stCondLst>
                                        </p:cTn>
                                        <p:tgtEl>
                                          <p:spTgt spid="7567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567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56739"/>
                                        </p:tgtEl>
                                        <p:attrNameLst>
                                          <p:attrName>ppt_w</p:attrName>
                                        </p:attrNameLst>
                                      </p:cBhvr>
                                      <p:tavLst>
                                        <p:tav tm="0">
                                          <p:val>
                                            <p:strVal val="#ppt_w*.05"/>
                                          </p:val>
                                        </p:tav>
                                        <p:tav tm="100000">
                                          <p:val>
                                            <p:strVal val="#ppt_w"/>
                                          </p:val>
                                        </p:tav>
                                      </p:tavLst>
                                    </p:anim>
                                    <p:anim calcmode="lin" valueType="num">
                                      <p:cBhvr>
                                        <p:cTn id="10" dur="1000" fill="hold"/>
                                        <p:tgtEl>
                                          <p:spTgt spid="7567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567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567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567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5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5 Slayt Numarası Yer Tutucusu">
            <a:extLst>
              <a:ext uri="{FF2B5EF4-FFF2-40B4-BE49-F238E27FC236}">
                <a16:creationId xmlns:a16="http://schemas.microsoft.com/office/drawing/2014/main" id="{6093228D-D529-43EE-9806-54E2381A4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D1F734-86AE-4583-8278-BE271D55C15B}" type="slidenum">
              <a:rPr lang="tr-TR" altLang="tr-TR" sz="1400" smtClean="0"/>
              <a:pPr>
                <a:spcBef>
                  <a:spcPct val="0"/>
                </a:spcBef>
                <a:buFontTx/>
                <a:buNone/>
              </a:pPr>
              <a:t>88</a:t>
            </a:fld>
            <a:endParaRPr lang="tr-TR" altLang="tr-TR" sz="1400"/>
          </a:p>
        </p:txBody>
      </p:sp>
      <p:sp>
        <p:nvSpPr>
          <p:cNvPr id="100355" name="Rectangle 2">
            <a:extLst>
              <a:ext uri="{FF2B5EF4-FFF2-40B4-BE49-F238E27FC236}">
                <a16:creationId xmlns:a16="http://schemas.microsoft.com/office/drawing/2014/main" id="{5915DCD6-0308-46F4-972F-60296FACBC7D}"/>
              </a:ext>
            </a:extLst>
          </p:cNvPr>
          <p:cNvSpPr>
            <a:spLocks noGrp="1" noChangeArrowheads="1"/>
          </p:cNvSpPr>
          <p:nvPr>
            <p:ph type="ctrTitle"/>
          </p:nvPr>
        </p:nvSpPr>
        <p:spPr>
          <a:xfrm>
            <a:off x="685800" y="2286000"/>
            <a:ext cx="7772400" cy="1143000"/>
          </a:xfrm>
        </p:spPr>
        <p:txBody>
          <a:bodyPr/>
          <a:lstStyle/>
          <a:p>
            <a:pPr eaLnBrk="1" hangingPunct="1"/>
            <a:endParaRPr lang="en-US" altLang="tr-TR"/>
          </a:p>
        </p:txBody>
      </p:sp>
      <p:sp>
        <p:nvSpPr>
          <p:cNvPr id="100356" name="Rectangle 3">
            <a:extLst>
              <a:ext uri="{FF2B5EF4-FFF2-40B4-BE49-F238E27FC236}">
                <a16:creationId xmlns:a16="http://schemas.microsoft.com/office/drawing/2014/main" id="{A943EAC7-8670-48FF-9835-064FF6C8D4C7}"/>
              </a:ext>
            </a:extLst>
          </p:cNvPr>
          <p:cNvSpPr>
            <a:spLocks noGrp="1" noChangeArrowheads="1"/>
          </p:cNvSpPr>
          <p:nvPr>
            <p:ph type="subTitle" idx="1"/>
          </p:nvPr>
        </p:nvSpPr>
        <p:spPr>
          <a:xfrm>
            <a:off x="914400" y="3124200"/>
            <a:ext cx="6400800" cy="1066800"/>
          </a:xfrm>
        </p:spPr>
        <p:txBody>
          <a:bodyPr/>
          <a:lstStyle/>
          <a:p>
            <a:pPr eaLnBrk="1" hangingPunct="1"/>
            <a:endParaRPr lang="en-US" altLang="tr-TR"/>
          </a:p>
        </p:txBody>
      </p:sp>
      <p:sp>
        <p:nvSpPr>
          <p:cNvPr id="100357" name="Rectangle 4">
            <a:extLst>
              <a:ext uri="{FF2B5EF4-FFF2-40B4-BE49-F238E27FC236}">
                <a16:creationId xmlns:a16="http://schemas.microsoft.com/office/drawing/2014/main" id="{7AB926E3-6A5E-4FF2-A301-B8B2FCAA82B0}"/>
              </a:ext>
            </a:extLst>
          </p:cNvPr>
          <p:cNvSpPr>
            <a:spLocks noChangeArrowheads="1"/>
          </p:cNvSpPr>
          <p:nvPr/>
        </p:nvSpPr>
        <p:spPr bwMode="auto">
          <a:xfrm>
            <a:off x="381000" y="685800"/>
            <a:ext cx="8382000" cy="5791200"/>
          </a:xfrm>
          <a:prstGeom prst="rect">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tr-TR" altLang="tr-TR" sz="2400">
              <a:solidFill>
                <a:srgbClr val="FFFFFF"/>
              </a:solidFill>
              <a:latin typeface="Comic Sans MS" panose="030F0702030302020204" pitchFamily="66" charset="0"/>
            </a:endParaRPr>
          </a:p>
        </p:txBody>
      </p:sp>
      <p:sp>
        <p:nvSpPr>
          <p:cNvPr id="100358" name="Text Box 5">
            <a:extLst>
              <a:ext uri="{FF2B5EF4-FFF2-40B4-BE49-F238E27FC236}">
                <a16:creationId xmlns:a16="http://schemas.microsoft.com/office/drawing/2014/main" id="{91AFB57C-90F9-4E6F-80D9-B94D90968488}"/>
              </a:ext>
            </a:extLst>
          </p:cNvPr>
          <p:cNvSpPr txBox="1">
            <a:spLocks noChangeArrowheads="1"/>
          </p:cNvSpPr>
          <p:nvPr/>
        </p:nvSpPr>
        <p:spPr bwMode="auto">
          <a:xfrm>
            <a:off x="762000" y="762000"/>
            <a:ext cx="7924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800">
                <a:solidFill>
                  <a:srgbClr val="FFFFFF"/>
                </a:solidFill>
                <a:latin typeface="Comic Sans MS" panose="030F0702030302020204" pitchFamily="66" charset="0"/>
              </a:rPr>
              <a:t>.Bilgisizlik ve Yetersiz Eğitim</a:t>
            </a:r>
          </a:p>
          <a:p>
            <a:pPr>
              <a:spcBef>
                <a:spcPct val="0"/>
              </a:spcBef>
              <a:buFontTx/>
              <a:buNone/>
            </a:pPr>
            <a:r>
              <a:rPr lang="tr-TR" altLang="tr-TR" sz="2800">
                <a:solidFill>
                  <a:srgbClr val="FFFFFF"/>
                </a:solidFill>
                <a:latin typeface="Comic Sans MS" panose="030F0702030302020204" pitchFamily="66" charset="0"/>
              </a:rPr>
              <a:t>.Dizginlenemeyen yükselme hırsı</a:t>
            </a:r>
          </a:p>
          <a:p>
            <a:pPr>
              <a:spcBef>
                <a:spcPct val="0"/>
              </a:spcBef>
              <a:buFontTx/>
              <a:buNone/>
            </a:pPr>
            <a:r>
              <a:rPr lang="tr-TR" altLang="tr-TR" sz="2800">
                <a:solidFill>
                  <a:srgbClr val="FFFFFF"/>
                </a:solidFill>
                <a:latin typeface="Comic Sans MS" panose="030F0702030302020204" pitchFamily="66" charset="0"/>
              </a:rPr>
              <a:t>.Dikkatsizlik, disiplinsizlik</a:t>
            </a:r>
          </a:p>
          <a:p>
            <a:pPr>
              <a:spcBef>
                <a:spcPct val="0"/>
              </a:spcBef>
              <a:buFontTx/>
              <a:buNone/>
            </a:pPr>
            <a:r>
              <a:rPr lang="tr-TR" altLang="tr-TR" sz="2800">
                <a:solidFill>
                  <a:srgbClr val="FFFFFF"/>
                </a:solidFill>
                <a:latin typeface="Comic Sans MS" panose="030F0702030302020204" pitchFamily="66" charset="0"/>
              </a:rPr>
              <a:t>.Soruşturma eksikliği, yeterli ve etkili bir</a:t>
            </a:r>
          </a:p>
          <a:p>
            <a:pPr>
              <a:spcBef>
                <a:spcPct val="0"/>
              </a:spcBef>
              <a:buFontTx/>
              <a:buNone/>
            </a:pPr>
            <a:r>
              <a:rPr lang="tr-TR" altLang="tr-TR" sz="2800">
                <a:solidFill>
                  <a:srgbClr val="FFFFFF"/>
                </a:solidFill>
                <a:latin typeface="Comic Sans MS" panose="030F0702030302020204" pitchFamily="66" charset="0"/>
              </a:rPr>
              <a:t>denetimin  olmaması</a:t>
            </a:r>
          </a:p>
          <a:p>
            <a:pPr>
              <a:spcBef>
                <a:spcPct val="0"/>
              </a:spcBef>
              <a:buFontTx/>
              <a:buNone/>
            </a:pPr>
            <a:r>
              <a:rPr lang="tr-TR" altLang="tr-TR" sz="2800">
                <a:solidFill>
                  <a:srgbClr val="FFFFFF"/>
                </a:solidFill>
                <a:latin typeface="Comic Sans MS" panose="030F0702030302020204" pitchFamily="66" charset="0"/>
              </a:rPr>
              <a:t>. İdeolojik etkiler</a:t>
            </a:r>
          </a:p>
          <a:p>
            <a:pPr>
              <a:spcBef>
                <a:spcPct val="0"/>
              </a:spcBef>
              <a:buFontTx/>
              <a:buNone/>
            </a:pPr>
            <a:r>
              <a:rPr lang="tr-TR" altLang="tr-TR" sz="2800">
                <a:solidFill>
                  <a:srgbClr val="FFFFFF"/>
                </a:solidFill>
                <a:latin typeface="Comic Sans MS" panose="030F0702030302020204" pitchFamily="66" charset="0"/>
              </a:rPr>
              <a:t>.Üstlerin aşırı ve oransız baskısı</a:t>
            </a:r>
          </a:p>
          <a:p>
            <a:pPr>
              <a:spcBef>
                <a:spcPct val="0"/>
              </a:spcBef>
              <a:buFontTx/>
              <a:buNone/>
            </a:pPr>
            <a:r>
              <a:rPr lang="tr-TR" altLang="tr-TR" sz="2800">
                <a:solidFill>
                  <a:srgbClr val="FFFFFF"/>
                </a:solidFill>
                <a:latin typeface="Comic Sans MS" panose="030F0702030302020204" pitchFamily="66" charset="0"/>
              </a:rPr>
              <a:t>.Maddi ve manevi kazanç hırsı</a:t>
            </a:r>
          </a:p>
          <a:p>
            <a:pPr>
              <a:spcBef>
                <a:spcPct val="0"/>
              </a:spcBef>
              <a:buFontTx/>
              <a:buNone/>
            </a:pPr>
            <a:endParaRPr lang="tr-TR" altLang="tr-TR" b="1">
              <a:solidFill>
                <a:srgbClr val="FFFFFF"/>
              </a:solidFill>
              <a:latin typeface="Comic Sans MS" panose="030F0702030302020204" pitchFamily="66"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5 Slayt Numarası Yer Tutucusu">
            <a:extLst>
              <a:ext uri="{FF2B5EF4-FFF2-40B4-BE49-F238E27FC236}">
                <a16:creationId xmlns:a16="http://schemas.microsoft.com/office/drawing/2014/main" id="{5279BC9F-52FC-457B-92BE-68B52A83E0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03751F-8C03-4A65-86AC-AC5A31515256}" type="slidenum">
              <a:rPr lang="tr-TR" altLang="tr-TR" sz="1400" smtClean="0"/>
              <a:pPr>
                <a:spcBef>
                  <a:spcPct val="0"/>
                </a:spcBef>
                <a:buFontTx/>
                <a:buNone/>
              </a:pPr>
              <a:t>89</a:t>
            </a:fld>
            <a:endParaRPr lang="tr-TR" altLang="tr-TR" sz="1400"/>
          </a:p>
        </p:txBody>
      </p:sp>
      <p:sp>
        <p:nvSpPr>
          <p:cNvPr id="101379" name="Rectangle 2">
            <a:extLst>
              <a:ext uri="{FF2B5EF4-FFF2-40B4-BE49-F238E27FC236}">
                <a16:creationId xmlns:a16="http://schemas.microsoft.com/office/drawing/2014/main" id="{3B729D6E-D912-4516-9425-A96198E66FD3}"/>
              </a:ext>
            </a:extLst>
          </p:cNvPr>
          <p:cNvSpPr>
            <a:spLocks noGrp="1" noChangeArrowheads="1"/>
          </p:cNvSpPr>
          <p:nvPr>
            <p:ph type="subTitle" idx="1"/>
          </p:nvPr>
        </p:nvSpPr>
        <p:spPr>
          <a:xfrm>
            <a:off x="533400" y="381000"/>
            <a:ext cx="7543800" cy="1371600"/>
          </a:xfrm>
        </p:spPr>
        <p:txBody>
          <a:bodyPr/>
          <a:lstStyle/>
          <a:p>
            <a:pPr eaLnBrk="1" hangingPunct="1">
              <a:lnSpc>
                <a:spcPct val="80000"/>
              </a:lnSpc>
            </a:pPr>
            <a:r>
              <a:rPr lang="tr-TR" altLang="tr-TR" sz="4400"/>
              <a:t>ETİK DIŞI DAVRANIŞLARI HAKLILAŞTIRMA BİÇİMLERİ</a:t>
            </a:r>
            <a:r>
              <a:rPr lang="tr-TR" altLang="tr-TR" sz="2400"/>
              <a:t> </a:t>
            </a:r>
          </a:p>
        </p:txBody>
      </p:sp>
      <p:pic>
        <p:nvPicPr>
          <p:cNvPr id="101380" name="Picture 3">
            <a:extLst>
              <a:ext uri="{FF2B5EF4-FFF2-40B4-BE49-F238E27FC236}">
                <a16:creationId xmlns:a16="http://schemas.microsoft.com/office/drawing/2014/main" id="{F43651A6-CEFB-4367-8959-C5B16D524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5295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a:extLst>
              <a:ext uri="{FF2B5EF4-FFF2-40B4-BE49-F238E27FC236}">
                <a16:creationId xmlns:a16="http://schemas.microsoft.com/office/drawing/2014/main" id="{F84A16BF-F091-45F3-9B4F-312E16B314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206EF3-A1E9-4186-97D6-4DD75071EB07}" type="slidenum">
              <a:rPr lang="tr-TR" altLang="tr-TR" sz="1400" smtClean="0"/>
              <a:pPr>
                <a:spcBef>
                  <a:spcPct val="0"/>
                </a:spcBef>
                <a:buFontTx/>
                <a:buNone/>
              </a:pPr>
              <a:t>9</a:t>
            </a:fld>
            <a:endParaRPr lang="tr-TR" altLang="tr-TR" sz="1400"/>
          </a:p>
        </p:txBody>
      </p:sp>
      <p:sp>
        <p:nvSpPr>
          <p:cNvPr id="13315" name="Rectangle 2">
            <a:extLst>
              <a:ext uri="{FF2B5EF4-FFF2-40B4-BE49-F238E27FC236}">
                <a16:creationId xmlns:a16="http://schemas.microsoft.com/office/drawing/2014/main" id="{C0785FCF-9DDA-4827-9F14-53BA40D262DB}"/>
              </a:ext>
            </a:extLst>
          </p:cNvPr>
          <p:cNvSpPr>
            <a:spLocks noChangeArrowheads="1"/>
          </p:cNvSpPr>
          <p:nvPr/>
        </p:nvSpPr>
        <p:spPr bwMode="auto">
          <a:xfrm>
            <a:off x="533400" y="685800"/>
            <a:ext cx="8229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SzPct val="90000"/>
              <a:buFontTx/>
              <a:buBlip>
                <a:blip r:embed="rId2"/>
              </a:buBlip>
            </a:pPr>
            <a:r>
              <a:rPr lang="tr-TR" altLang="tr-TR" sz="3600">
                <a:latin typeface="Calibri" panose="020F0502020204030204" pitchFamily="34" charset="0"/>
                <a:cs typeface="Calibri" panose="020F0502020204030204" pitchFamily="34" charset="0"/>
              </a:rPr>
              <a:t>Kısa bir tanımlamayla ise;</a:t>
            </a:r>
          </a:p>
          <a:p>
            <a:pPr eaLnBrk="1" hangingPunct="1">
              <a:spcBef>
                <a:spcPct val="50000"/>
              </a:spcBef>
              <a:buSzPct val="90000"/>
              <a:buFontTx/>
              <a:buBlip>
                <a:blip r:embed="rId2"/>
              </a:buBlip>
            </a:pPr>
            <a:r>
              <a:rPr lang="tr-TR" altLang="tr-TR" sz="4800">
                <a:latin typeface="Calibri" panose="020F0502020204030204" pitchFamily="34" charset="0"/>
              </a:rPr>
              <a:t>Etik, insan tutum ve     davranışlarının iyi-kötü ya da doğru-yanlış olarak değerlendirilmesidir.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5 Slayt Numarası Yer Tutucusu">
            <a:extLst>
              <a:ext uri="{FF2B5EF4-FFF2-40B4-BE49-F238E27FC236}">
                <a16:creationId xmlns:a16="http://schemas.microsoft.com/office/drawing/2014/main" id="{722BB9DA-7164-462B-A322-EF4F47C373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82AC77-41C0-42BD-A082-5A662F22078D}" type="slidenum">
              <a:rPr lang="tr-TR" altLang="tr-TR" sz="1400" smtClean="0"/>
              <a:pPr>
                <a:spcBef>
                  <a:spcPct val="0"/>
                </a:spcBef>
                <a:buFontTx/>
                <a:buNone/>
              </a:pPr>
              <a:t>90</a:t>
            </a:fld>
            <a:endParaRPr lang="tr-TR" altLang="tr-TR" sz="1400"/>
          </a:p>
        </p:txBody>
      </p:sp>
      <p:sp>
        <p:nvSpPr>
          <p:cNvPr id="87043" name="Rectangle 2">
            <a:extLst>
              <a:ext uri="{FF2B5EF4-FFF2-40B4-BE49-F238E27FC236}">
                <a16:creationId xmlns:a16="http://schemas.microsoft.com/office/drawing/2014/main" id="{3AA6C9CA-BA2D-40E9-B765-B1A6BF6FFACF}"/>
              </a:ext>
            </a:extLst>
          </p:cNvPr>
          <p:cNvSpPr>
            <a:spLocks noChangeArrowheads="1"/>
          </p:cNvSpPr>
          <p:nvPr/>
        </p:nvSpPr>
        <p:spPr bwMode="auto">
          <a:xfrm>
            <a:off x="685800" y="457200"/>
            <a:ext cx="7696200" cy="6002338"/>
          </a:xfrm>
          <a:prstGeom prst="rect">
            <a:avLst/>
          </a:prstGeom>
          <a:noFill/>
          <a:ln w="9525">
            <a:noFill/>
            <a:miter lim="800000"/>
            <a:headEnd/>
            <a:tailEnd/>
          </a:ln>
        </p:spPr>
        <p:txBody>
          <a:bodyPr>
            <a:spAutoFit/>
          </a:bodyPr>
          <a:lstStyle/>
          <a:p>
            <a:pPr eaLnBrk="1" hangingPunct="1">
              <a:defRPr/>
            </a:pPr>
            <a:endParaRPr lang="tr-TR" sz="3200" b="1" dirty="0">
              <a:solidFill>
                <a:schemeClr val="accent3"/>
              </a:solidFill>
              <a:latin typeface="Arial" charset="0"/>
            </a:endParaRPr>
          </a:p>
          <a:p>
            <a:pPr eaLnBrk="1" hangingPunct="1">
              <a:defRPr/>
            </a:pPr>
            <a:r>
              <a:rPr lang="tr-TR" sz="3200" b="1" dirty="0">
                <a:solidFill>
                  <a:schemeClr val="tx1"/>
                </a:solidFill>
                <a:latin typeface="Arial" charset="0"/>
              </a:rPr>
              <a:t>     </a:t>
            </a:r>
            <a:r>
              <a:rPr lang="tr-TR" sz="3200" dirty="0">
                <a:solidFill>
                  <a:schemeClr val="tx1"/>
                </a:solidFill>
                <a:latin typeface="Arial" charset="0"/>
              </a:rPr>
              <a:t>Etik dışı davranışını gerekçelendirme konusunda rahatsızlık duyan kişiler, kendilerine yüce bir amaç ararlar.</a:t>
            </a:r>
            <a:r>
              <a:rPr lang="tr-TR" sz="3200" b="1" dirty="0">
                <a:solidFill>
                  <a:schemeClr val="tx1"/>
                </a:solidFill>
                <a:latin typeface="Arial" charset="0"/>
              </a:rPr>
              <a:t> </a:t>
            </a:r>
          </a:p>
          <a:p>
            <a:pPr eaLnBrk="1" hangingPunct="1">
              <a:defRPr/>
            </a:pPr>
            <a:r>
              <a:rPr lang="tr-TR" sz="3200" b="1" dirty="0">
                <a:solidFill>
                  <a:schemeClr val="tx1"/>
                </a:solidFill>
                <a:latin typeface="Arial" charset="0"/>
              </a:rPr>
              <a:t>1. Sonuçta herkesin yararı var,</a:t>
            </a:r>
          </a:p>
          <a:p>
            <a:pPr eaLnBrk="1" hangingPunct="1">
              <a:defRPr/>
            </a:pPr>
            <a:r>
              <a:rPr lang="tr-TR" sz="3200" b="1" dirty="0">
                <a:solidFill>
                  <a:schemeClr val="tx1"/>
                </a:solidFill>
                <a:latin typeface="Arial" charset="0"/>
              </a:rPr>
              <a:t>2</a:t>
            </a:r>
            <a:r>
              <a:rPr lang="tr-TR" sz="3200" b="1" dirty="0">
                <a:solidFill>
                  <a:schemeClr val="accent3"/>
                </a:solidFill>
                <a:latin typeface="Arial" charset="0"/>
              </a:rPr>
              <a:t>. Bunu sadece senin için yapıyorum,</a:t>
            </a:r>
          </a:p>
          <a:p>
            <a:pPr eaLnBrk="1" hangingPunct="1">
              <a:defRPr/>
            </a:pPr>
            <a:r>
              <a:rPr lang="tr-TR" sz="3200" b="1" dirty="0">
                <a:solidFill>
                  <a:schemeClr val="accent3"/>
                </a:solidFill>
                <a:latin typeface="Arial" charset="0"/>
              </a:rPr>
              <a:t>3. Kimse zarar görmeyecek ki, </a:t>
            </a:r>
          </a:p>
          <a:p>
            <a:pPr eaLnBrk="1" hangingPunct="1">
              <a:defRPr/>
            </a:pPr>
            <a:r>
              <a:rPr lang="tr-TR" sz="3200" b="1" dirty="0">
                <a:solidFill>
                  <a:schemeClr val="accent3"/>
                </a:solidFill>
                <a:latin typeface="Arial" charset="0"/>
              </a:rPr>
              <a:t>4. Herkes aynı şeyi yapıyor.</a:t>
            </a:r>
          </a:p>
          <a:p>
            <a:pPr eaLnBrk="1" hangingPunct="1">
              <a:defRPr/>
            </a:pPr>
            <a:r>
              <a:rPr lang="tr-TR" sz="3200" b="1" dirty="0">
                <a:solidFill>
                  <a:schemeClr val="accent3"/>
                </a:solidFill>
                <a:latin typeface="Arial" charset="0"/>
              </a:rPr>
              <a:t>5. Kişisel olarak bir kazancım yok ki,</a:t>
            </a:r>
          </a:p>
          <a:p>
            <a:pPr eaLnBrk="1" hangingPunct="1">
              <a:defRPr/>
            </a:pPr>
            <a:r>
              <a:rPr lang="tr-TR" sz="3200" b="1" dirty="0">
                <a:solidFill>
                  <a:schemeClr val="accent3"/>
                </a:solidFill>
                <a:latin typeface="Arial" charset="0"/>
              </a:rPr>
              <a:t>6. Hak ettiğimi alamıyorum,</a:t>
            </a:r>
          </a:p>
          <a:p>
            <a:pPr eaLnBrk="1" hangingPunct="1">
              <a:defRPr/>
            </a:pPr>
            <a:r>
              <a:rPr lang="tr-TR" sz="3200" b="1" dirty="0">
                <a:solidFill>
                  <a:schemeClr val="accent3"/>
                </a:solidFill>
                <a:latin typeface="Arial" charset="0"/>
              </a:rPr>
              <a:t>7. Hala tarafsız olabilirim.</a:t>
            </a:r>
          </a:p>
          <a:p>
            <a:pPr eaLnBrk="1" hangingPunct="1">
              <a:defRPr/>
            </a:pPr>
            <a:r>
              <a:rPr lang="tr-TR" sz="3200" b="1" dirty="0">
                <a:solidFill>
                  <a:schemeClr val="tx1"/>
                </a:solidFill>
                <a:latin typeface="Arial" charset="0"/>
              </a:rPr>
              <a:t>    </a:t>
            </a:r>
            <a:r>
              <a:rPr lang="tr-TR" sz="3200" dirty="0">
                <a:latin typeface="Arial" charset="0"/>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
            <a:extLst>
              <a:ext uri="{FF2B5EF4-FFF2-40B4-BE49-F238E27FC236}">
                <a16:creationId xmlns:a16="http://schemas.microsoft.com/office/drawing/2014/main" id="{DDAE95E4-DC29-403A-A47D-01CF1B83D8C7}"/>
              </a:ext>
            </a:extLst>
          </p:cNvPr>
          <p:cNvSpPr>
            <a:spLocks noGrp="1" noChangeArrowheads="1"/>
          </p:cNvSpPr>
          <p:nvPr>
            <p:ph type="title"/>
          </p:nvPr>
        </p:nvSpPr>
        <p:spPr/>
        <p:txBody>
          <a:bodyPr/>
          <a:lstStyle/>
          <a:p>
            <a:endParaRPr lang="tr-TR" altLang="tr-TR"/>
          </a:p>
        </p:txBody>
      </p:sp>
      <p:sp>
        <p:nvSpPr>
          <p:cNvPr id="104451" name="Rectangle 11">
            <a:extLst>
              <a:ext uri="{FF2B5EF4-FFF2-40B4-BE49-F238E27FC236}">
                <a16:creationId xmlns:a16="http://schemas.microsoft.com/office/drawing/2014/main" id="{C99B485D-CCAD-4BC8-A245-AF086833BFD7}"/>
              </a:ext>
            </a:extLst>
          </p:cNvPr>
          <p:cNvSpPr>
            <a:spLocks noGrp="1"/>
          </p:cNvSpPr>
          <p:nvPr>
            <p:ph type="body" idx="1"/>
          </p:nvPr>
        </p:nvSpPr>
        <p:spPr/>
        <p:txBody>
          <a:bodyPr/>
          <a:lstStyle/>
          <a:p>
            <a:pPr algn="just">
              <a:buFont typeface="Wingdings" panose="05000000000000000000" pitchFamily="2" charset="2"/>
              <a:buChar char="Ø"/>
            </a:pPr>
            <a:r>
              <a:rPr lang="tr-TR" altLang="tr-TR">
                <a:cs typeface="Arial" panose="020B0604020202020204" pitchFamily="34" charset="0"/>
              </a:rPr>
              <a:t>İyi insanların doğru davranması için yasaya lüzum yoktur. Kötü insanlar ise yasayı çiğnemenin bir yolunu zaten bulur.</a:t>
            </a:r>
          </a:p>
          <a:p>
            <a:pPr algn="just">
              <a:buFont typeface="Wingdings" panose="05000000000000000000" pitchFamily="2" charset="2"/>
              <a:buNone/>
            </a:pPr>
            <a:r>
              <a:rPr lang="tr-TR" altLang="tr-TR">
                <a:cs typeface="Arial" panose="020B0604020202020204" pitchFamily="34" charset="0"/>
              </a:rPr>
              <a:t>					</a:t>
            </a:r>
            <a:r>
              <a:rPr lang="tr-TR" altLang="tr-TR" b="1">
                <a:cs typeface="Arial" panose="020B0604020202020204" pitchFamily="34" charset="0"/>
              </a:rPr>
              <a:t>PLATON (Eflatun)</a:t>
            </a:r>
          </a:p>
          <a:p>
            <a:pPr algn="just">
              <a:buFont typeface="Wingdings" panose="05000000000000000000" pitchFamily="2" charset="2"/>
              <a:buNone/>
            </a:pPr>
            <a:r>
              <a:rPr lang="tr-TR" altLang="tr-TR">
                <a:cs typeface="Arial" panose="020B0604020202020204" pitchFamily="34" charset="0"/>
              </a:rPr>
              <a:t>                           d. MÖ 427 - ö. MÖ 347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Başlık 1">
            <a:extLst>
              <a:ext uri="{FF2B5EF4-FFF2-40B4-BE49-F238E27FC236}">
                <a16:creationId xmlns:a16="http://schemas.microsoft.com/office/drawing/2014/main" id="{2E245BA2-C308-4FC0-9394-3B652C17155F}"/>
              </a:ext>
            </a:extLst>
          </p:cNvPr>
          <p:cNvSpPr>
            <a:spLocks noGrp="1"/>
          </p:cNvSpPr>
          <p:nvPr>
            <p:ph type="title"/>
          </p:nvPr>
        </p:nvSpPr>
        <p:spPr/>
        <p:txBody>
          <a:bodyPr/>
          <a:lstStyle/>
          <a:p>
            <a:endParaRPr lang="tr-TR" altLang="tr-TR"/>
          </a:p>
        </p:txBody>
      </p:sp>
      <p:pic>
        <p:nvPicPr>
          <p:cNvPr id="105475" name="İçerik Yer Tutucusu 3">
            <a:extLst>
              <a:ext uri="{FF2B5EF4-FFF2-40B4-BE49-F238E27FC236}">
                <a16:creationId xmlns:a16="http://schemas.microsoft.com/office/drawing/2014/main" id="{DE82BE65-E7F0-4DD5-8C2F-3AA260B3D2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04800"/>
            <a:ext cx="8153400" cy="6307138"/>
          </a:xfrm>
        </p:spPr>
      </p:pic>
      <p:sp>
        <p:nvSpPr>
          <p:cNvPr id="5" name="Metin kutusu 4">
            <a:extLst>
              <a:ext uri="{FF2B5EF4-FFF2-40B4-BE49-F238E27FC236}">
                <a16:creationId xmlns:a16="http://schemas.microsoft.com/office/drawing/2014/main" id="{7AB3DD2E-F0B3-476A-A2DC-2F62C5ABEBC2}"/>
              </a:ext>
            </a:extLst>
          </p:cNvPr>
          <p:cNvSpPr txBox="1"/>
          <p:nvPr/>
        </p:nvSpPr>
        <p:spPr>
          <a:xfrm>
            <a:off x="457200" y="1600200"/>
            <a:ext cx="8229600" cy="523875"/>
          </a:xfrm>
          <a:prstGeom prst="rect">
            <a:avLst/>
          </a:prstGeom>
          <a:solidFill>
            <a:srgbClr val="FFFF00"/>
          </a:solidFill>
        </p:spPr>
        <p:txBody>
          <a:bodyPr>
            <a:spAutoFit/>
          </a:bodyPr>
          <a:lstStyle/>
          <a:p>
            <a:pPr eaLnBrk="1" hangingPunct="1">
              <a:defRPr/>
            </a:pPr>
            <a:endParaRPr lang="tr-TR" sz="2800" b="1" dirty="0">
              <a:solidFill>
                <a:schemeClr val="accent4">
                  <a:lumMod val="10000"/>
                </a:schemeClr>
              </a:solidFill>
              <a:cs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3 Slayt Numarası Yer Tutucusu">
            <a:extLst>
              <a:ext uri="{FF2B5EF4-FFF2-40B4-BE49-F238E27FC236}">
                <a16:creationId xmlns:a16="http://schemas.microsoft.com/office/drawing/2014/main" id="{B2FF66AA-F351-48ED-A80D-F3BB83D5D0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7FC3C9-526A-488D-84A4-187849A30458}" type="slidenum">
              <a:rPr lang="tr-TR" altLang="tr-TR" sz="1400" smtClean="0"/>
              <a:pPr>
                <a:spcBef>
                  <a:spcPct val="0"/>
                </a:spcBef>
                <a:buFontTx/>
                <a:buNone/>
              </a:pPr>
              <a:t>93</a:t>
            </a:fld>
            <a:endParaRPr lang="tr-TR" altLang="tr-TR" sz="1400"/>
          </a:p>
        </p:txBody>
      </p:sp>
      <p:sp>
        <p:nvSpPr>
          <p:cNvPr id="2" name="1 İçerik Yer Tutucusu">
            <a:extLst>
              <a:ext uri="{FF2B5EF4-FFF2-40B4-BE49-F238E27FC236}">
                <a16:creationId xmlns:a16="http://schemas.microsoft.com/office/drawing/2014/main" id="{36EE9889-9F09-48A2-9657-EE426BD7776C}"/>
              </a:ext>
            </a:extLst>
          </p:cNvPr>
          <p:cNvSpPr>
            <a:spLocks noGrp="1"/>
          </p:cNvSpPr>
          <p:nvPr>
            <p:ph idx="4294967295"/>
          </p:nvPr>
        </p:nvSpPr>
        <p:spPr/>
        <p:txBody>
          <a:bodyPr/>
          <a:lstStyle/>
          <a:p>
            <a:pPr marL="365125" indent="-255588" algn="ctr" eaLnBrk="1" hangingPunct="1">
              <a:buFontTx/>
              <a:buNone/>
              <a:defRPr/>
            </a:pPr>
            <a:r>
              <a:rPr lang="tr-TR" b="1" dirty="0">
                <a:solidFill>
                  <a:srgbClr val="FF0000"/>
                </a:solidFill>
                <a:effectLst>
                  <a:outerShdw blurRad="38100" dist="38100" dir="2700000" algn="tl">
                    <a:srgbClr val="000000"/>
                  </a:outerShdw>
                </a:effectLst>
              </a:rPr>
              <a:t>Günlük hayatta ve kamu hizmetinin sunumu esnasında karşılaşacağınız ahlaki belirsizliklerde </a:t>
            </a:r>
          </a:p>
          <a:p>
            <a:pPr marL="365125" indent="-255588" eaLnBrk="1" hangingPunct="1">
              <a:defRPr/>
            </a:pPr>
            <a:endParaRPr lang="tr-TR" sz="3900" b="1" dirty="0">
              <a:solidFill>
                <a:srgbClr val="FF0000"/>
              </a:solidFill>
              <a:effectLst>
                <a:outerShdw blurRad="38100" dist="38100" dir="2700000" algn="tl">
                  <a:srgbClr val="000000"/>
                </a:outerShdw>
              </a:effectLst>
            </a:endParaRPr>
          </a:p>
          <a:p>
            <a:pPr marL="365125" indent="-255588" algn="ctr" eaLnBrk="1" hangingPunct="1">
              <a:buFontTx/>
              <a:buNone/>
              <a:defRPr/>
            </a:pPr>
            <a:r>
              <a:rPr lang="tr-TR" sz="3900" b="1" dirty="0">
                <a:solidFill>
                  <a:srgbClr val="FF0000"/>
                </a:solidFill>
                <a:effectLst>
                  <a:outerShdw blurRad="38100" dist="38100" dir="2700000" algn="tl">
                    <a:srgbClr val="000000"/>
                  </a:outerShdw>
                </a:effectLst>
              </a:rPr>
              <a:t>Vicdanınız kılavuzunuz olsun</a:t>
            </a:r>
            <a:r>
              <a:rPr lang="tr-TR" sz="3900" b="1" dirty="0">
                <a:solidFill>
                  <a:schemeClr val="accent2"/>
                </a:solidFill>
                <a:effectLst>
                  <a:outerShdw blurRad="38100" dist="38100" dir="2700000" algn="tl">
                    <a:srgbClr val="000000"/>
                  </a:outerShdw>
                </a:effectLst>
              </a:rPr>
              <a:t>…</a:t>
            </a:r>
          </a:p>
        </p:txBody>
      </p:sp>
      <p:sp>
        <p:nvSpPr>
          <p:cNvPr id="3" name="2 Başlık">
            <a:extLst>
              <a:ext uri="{FF2B5EF4-FFF2-40B4-BE49-F238E27FC236}">
                <a16:creationId xmlns:a16="http://schemas.microsoft.com/office/drawing/2014/main" id="{44C4325A-A07F-4AF4-AACD-7B648D34F4F8}"/>
              </a:ext>
            </a:extLst>
          </p:cNvPr>
          <p:cNvSpPr>
            <a:spLocks noGrp="1"/>
          </p:cNvSpPr>
          <p:nvPr>
            <p:ph type="title" idx="4294967295"/>
          </p:nvPr>
        </p:nvSpPr>
        <p:spPr>
          <a:ln>
            <a:miter lim="800000"/>
            <a:headEnd/>
            <a:tailEnd/>
          </a:ln>
          <a:extLst/>
        </p:spPr>
        <p:txBody>
          <a:bodyPr rtlCol="0">
            <a:normAutofit/>
            <a:scene3d>
              <a:camera prst="orthographicFront"/>
              <a:lightRig rig="soft" dir="t"/>
            </a:scene3d>
            <a:sp3d prstMaterial="softEdge">
              <a:bevelT w="25400" h="25400"/>
            </a:sp3d>
          </a:bodyPr>
          <a:lstStyle/>
          <a:p>
            <a:pPr algn="l">
              <a:defRPr/>
            </a:pPr>
            <a:r>
              <a:rPr lang="tr-TR" sz="4100" b="1" kern="1200" dirty="0">
                <a:effectLst>
                  <a:outerShdw blurRad="31750" dist="25400" dir="5400000" algn="tl" rotWithShape="0">
                    <a:srgbClr val="000000">
                      <a:alpha val="25000"/>
                    </a:srgbClr>
                  </a:outerShdw>
                </a:effectLst>
              </a:rPr>
              <a:t>Son söz</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3 Slayt Numarası Yer Tutucusu">
            <a:extLst>
              <a:ext uri="{FF2B5EF4-FFF2-40B4-BE49-F238E27FC236}">
                <a16:creationId xmlns:a16="http://schemas.microsoft.com/office/drawing/2014/main" id="{64B1FF02-7500-4180-A529-7842632D15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1DBDB3-9F46-4419-B6A2-6F25813D7A41}" type="slidenum">
              <a:rPr lang="tr-TR" altLang="tr-TR" sz="1400" smtClean="0"/>
              <a:pPr>
                <a:spcBef>
                  <a:spcPct val="0"/>
                </a:spcBef>
                <a:buFontTx/>
                <a:buNone/>
              </a:pPr>
              <a:t>94</a:t>
            </a:fld>
            <a:endParaRPr lang="tr-TR" altLang="tr-TR" sz="1400"/>
          </a:p>
        </p:txBody>
      </p:sp>
      <p:pic>
        <p:nvPicPr>
          <p:cNvPr id="107523" name="Picture 2" descr="Menekşe">
            <a:extLst>
              <a:ext uri="{FF2B5EF4-FFF2-40B4-BE49-F238E27FC236}">
                <a16:creationId xmlns:a16="http://schemas.microsoft.com/office/drawing/2014/main" id="{3BB9A0A1-CAC3-4079-9205-221562B28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3">
            <a:extLst>
              <a:ext uri="{FF2B5EF4-FFF2-40B4-BE49-F238E27FC236}">
                <a16:creationId xmlns:a16="http://schemas.microsoft.com/office/drawing/2014/main" id="{DFD49508-1FFD-4B44-9312-2B59326972F3}"/>
              </a:ext>
            </a:extLst>
          </p:cNvPr>
          <p:cNvSpPr txBox="1">
            <a:spLocks noChangeArrowheads="1"/>
          </p:cNvSpPr>
          <p:nvPr/>
        </p:nvSpPr>
        <p:spPr bwMode="auto">
          <a:xfrm>
            <a:off x="914400" y="685800"/>
            <a:ext cx="708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tr-TR" altLang="tr-TR" sz="4000" b="1" i="1" dirty="0">
                <a:latin typeface="Times New Roman" panose="02020603050405020304" pitchFamily="18" charset="0"/>
              </a:rPr>
              <a:t>Teşekkür Ederim…</a:t>
            </a:r>
          </a:p>
        </p:txBody>
      </p:sp>
    </p:spTree>
  </p:cSld>
  <p:clrMapOvr>
    <a:masterClrMapping/>
  </p:clrMapOvr>
</p:sld>
</file>

<file path=ppt/theme/theme1.xml><?xml version="1.0" encoding="utf-8"?>
<a:theme xmlns:a="http://schemas.openxmlformats.org/drawingml/2006/main" name="Varsayılan Tasarım">
  <a:themeElements>
    <a:clrScheme name="">
      <a:dk1>
        <a:srgbClr val="808080"/>
      </a:dk1>
      <a:lt1>
        <a:srgbClr val="FFFFFF"/>
      </a:lt1>
      <a:dk2>
        <a:srgbClr val="0000CC"/>
      </a:dk2>
      <a:lt2>
        <a:srgbClr val="FFFFFF"/>
      </a:lt2>
      <a:accent1>
        <a:srgbClr val="BBE0E3"/>
      </a:accent1>
      <a:accent2>
        <a:srgbClr val="333399"/>
      </a:accent2>
      <a:accent3>
        <a:srgbClr val="AAAAE2"/>
      </a:accent3>
      <a:accent4>
        <a:srgbClr val="DADADA"/>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44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4400" b="0" i="0" u="none" strike="noStrike" cap="none" normalizeH="0" baseline="0" smtClean="0">
            <a:ln>
              <a:noFill/>
            </a:ln>
            <a:solidFill>
              <a:srgbClr val="FFFFFF"/>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arsayılan Tasarım 13">
        <a:dk1>
          <a:srgbClr val="000000"/>
        </a:dk1>
        <a:lt1>
          <a:srgbClr val="3366FF"/>
        </a:lt1>
        <a:dk2>
          <a:srgbClr val="000000"/>
        </a:dk2>
        <a:lt2>
          <a:srgbClr val="808080"/>
        </a:lt2>
        <a:accent1>
          <a:srgbClr val="BBE0E3"/>
        </a:accent1>
        <a:accent2>
          <a:srgbClr val="333399"/>
        </a:accent2>
        <a:accent3>
          <a:srgbClr val="ADB8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14">
        <a:dk1>
          <a:srgbClr val="808080"/>
        </a:dk1>
        <a:lt1>
          <a:srgbClr val="FFFFFF"/>
        </a:lt1>
        <a:dk2>
          <a:srgbClr val="3366FF"/>
        </a:dk2>
        <a:lt2>
          <a:srgbClr val="000000"/>
        </a:lt2>
        <a:accent1>
          <a:srgbClr val="BBE0E3"/>
        </a:accent1>
        <a:accent2>
          <a:srgbClr val="333399"/>
        </a:accent2>
        <a:accent3>
          <a:srgbClr val="ADB8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Varsayılan Tasarım 15">
        <a:dk1>
          <a:srgbClr val="000000"/>
        </a:dk1>
        <a:lt1>
          <a:srgbClr val="3366FF"/>
        </a:lt1>
        <a:dk2>
          <a:srgbClr val="FFFFFF"/>
        </a:dk2>
        <a:lt2>
          <a:srgbClr val="808080"/>
        </a:lt2>
        <a:accent1>
          <a:srgbClr val="BBE0E3"/>
        </a:accent1>
        <a:accent2>
          <a:srgbClr val="333399"/>
        </a:accent2>
        <a:accent3>
          <a:srgbClr val="ADB8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16">
        <a:dk1>
          <a:srgbClr val="000000"/>
        </a:dk1>
        <a:lt1>
          <a:srgbClr val="0000CC"/>
        </a:lt1>
        <a:dk2>
          <a:srgbClr val="FFFFFF"/>
        </a:dk2>
        <a:lt2>
          <a:srgbClr val="808080"/>
        </a:lt2>
        <a:accent1>
          <a:srgbClr val="BBE0E3"/>
        </a:accent1>
        <a:accent2>
          <a:srgbClr val="333399"/>
        </a:accent2>
        <a:accent3>
          <a:srgbClr val="AAAAE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5510</Words>
  <Application>Microsoft Office PowerPoint</Application>
  <PresentationFormat>Ekran Gösterisi (4:3)</PresentationFormat>
  <Paragraphs>529</Paragraphs>
  <Slides>94</Slides>
  <Notes>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94</vt:i4>
      </vt:variant>
    </vt:vector>
  </HeadingPairs>
  <TitlesOfParts>
    <vt:vector size="105" baseType="lpstr">
      <vt:lpstr>Arial</vt:lpstr>
      <vt:lpstr>Calibri</vt:lpstr>
      <vt:lpstr>Wingdings</vt:lpstr>
      <vt:lpstr>Tahoma</vt:lpstr>
      <vt:lpstr>Comic Sans MS</vt:lpstr>
      <vt:lpstr>Times New Roman</vt:lpstr>
      <vt:lpstr>ＭＳ Ｐゴシック</vt:lpstr>
      <vt:lpstr>Lucida Sans Unicode</vt:lpstr>
      <vt:lpstr>Wingdings 3</vt:lpstr>
      <vt:lpstr>Microsoft Sans Serif</vt:lpstr>
      <vt:lpstr>Varsayılan Tasarım</vt:lpstr>
      <vt:lpstr>PowerPoint Sunusu</vt:lpstr>
      <vt:lpstr>PowerPoint Sunusu</vt:lpstr>
      <vt:lpstr>Uluslararası alanda yolsuzluklarla mücadele ve şeffaflığın geliştirilmesi amacıyla faaliyet gösteren sivil toplum kuruluşlarından birisi de  Uluslararası Şeffaflık Örgütüdür ve bu örgüt her yıl olduğu gibi  2020 yılında da Yolsuzluk  Algılama Endeksi raporunu yayınlamıştır. </vt:lpstr>
      <vt:lpstr>PowerPoint Sunusu</vt:lpstr>
      <vt:lpstr>Endekste kapsama dahil edilen 180 ülkeden endeks değeri en yüksek olan Danimarka 89 endeks skoruyla birinci sırada yer almıştır. Bunu, 88 skorla Yeni Zelanda ve 85 skorla Finlandiya takip etmektedir.</vt:lpstr>
      <vt:lpstr>PowerPoint Sunusu</vt:lpstr>
      <vt:lpstr>PowerPoint Sunusu</vt:lpstr>
      <vt:lpstr>PowerPoint Sunusu</vt:lpstr>
      <vt:lpstr>PowerPoint Sunusu</vt:lpstr>
      <vt:lpstr>ETİKSEL SORUNLARA NASIL YAKLAŞMALIYIZ</vt:lpstr>
      <vt:lpstr>PowerPoint Sunusu</vt:lpstr>
      <vt:lpstr>ETİK – AHLAK İLİŞKİSİ  </vt:lpstr>
      <vt:lpstr>PowerPoint Sunusu</vt:lpstr>
      <vt:lpstr>Etiğin Unsurları: Vicdan</vt:lpstr>
      <vt:lpstr>   KİŞİSEL ETİK (Vicdan Etiği) Martin Buber (1878-1965)  </vt:lpstr>
      <vt:lpstr> İyi niyet </vt:lpstr>
      <vt:lpstr>Erdem</vt:lpstr>
      <vt:lpstr>Onur</vt:lpstr>
      <vt:lpstr>YOZLAŞMA VE ETİK</vt:lpstr>
      <vt:lpstr>YÖNETİMDE YOZLAŞMA</vt:lpstr>
      <vt:lpstr>YÖNETSEL YOZLAŞMA BİÇİMLERİ</vt:lpstr>
      <vt:lpstr>PowerPoint Sunusu</vt:lpstr>
      <vt:lpstr>YOZLAŞMANIN SONUÇLARI</vt:lpstr>
      <vt:lpstr>Etik  Altyapının Temel Unsurları</vt:lpstr>
      <vt:lpstr>Bağımsız Etik ve Yolsuzlukla Mücadele Birimleri  Kurma İhtiyacı ve Kamu Görevlileri Etik Kurulu</vt:lpstr>
      <vt:lpstr>KGEK’nun Amacı ve Görevleri</vt:lpstr>
      <vt:lpstr>5176 SAYILI KAMU GÖREVLİLERİ ETİK KURULU KURULMASI VE BAZI KANUNLARDA DEĞİŞİKLİK YAPILMASI HAKKINDA KANUN’UN KAPSAMI</vt:lpstr>
      <vt:lpstr>KAMU GÖREVLİLERİ ETİK KURULU </vt:lpstr>
      <vt:lpstr>KARARLAR ÜZERİNE YAPILACAK İŞLEM </vt:lpstr>
      <vt:lpstr>Diğer Kamu Görevlileri Hakkında Yapılacak Başvurular</vt:lpstr>
      <vt:lpstr>ETİK KOMİSYONU</vt:lpstr>
      <vt:lpstr>Etik İlke ve Standartlar</vt:lpstr>
      <vt:lpstr>ETİK DAVRANIŞ İLKELERİ </vt:lpstr>
      <vt:lpstr>Kamu Hizmeti Bilincinde Olmak</vt:lpstr>
      <vt:lpstr>          Halka Hizmet Bilinci</vt:lpstr>
      <vt:lpstr>Hizmet Standartlarına Uyma: </vt:lpstr>
      <vt:lpstr>PowerPoint Sunusu</vt:lpstr>
      <vt:lpstr>PowerPoint Sunusu</vt:lpstr>
      <vt:lpstr>PowerPoint Sunusu</vt:lpstr>
      <vt:lpstr>PowerPoint Sunusu</vt:lpstr>
      <vt:lpstr>PowerPoint Sunusu</vt:lpstr>
      <vt:lpstr>PowerPoint Sunusu</vt:lpstr>
      <vt:lpstr>ETİK İKİLEM</vt:lpstr>
      <vt:lpstr>ETİK İKİLEMLER</vt:lpstr>
      <vt:lpstr>PowerPoint Sunusu</vt:lpstr>
      <vt:lpstr>PowerPoint Sunusu</vt:lpstr>
      <vt:lpstr>PowerPoint Sunusu</vt:lpstr>
      <vt:lpstr>PowerPoint Sunusu</vt:lpstr>
      <vt:lpstr>PowerPoint Sunusu</vt:lpstr>
      <vt:lpstr>“Kişisel çıkar” </vt:lpstr>
      <vt:lpstr>“yakın” terimi</vt:lpstr>
      <vt:lpstr>Çıkar Çatışmasından kaçınma neden önemli?</vt:lpstr>
      <vt:lpstr>Çıkar çatışması durumunda ne yapmalı? Yönetmelik Md.13</vt:lpstr>
      <vt:lpstr>Çıkar Çatışmasına Örnekler</vt:lpstr>
      <vt:lpstr>PowerPoint Sunusu</vt:lpstr>
      <vt:lpstr>PowerPoint Sunusu</vt:lpstr>
      <vt:lpstr>PowerPoint Sunusu</vt:lpstr>
      <vt:lpstr>PowerPoint Sunusu</vt:lpstr>
      <vt:lpstr>Kurumdan Ayrıldıktan Sonra Kurumla İş Yapma (Revolving Door-Döner Kapı)</vt:lpstr>
      <vt:lpstr> ÇIKAR ÇATIŞMASI TÜRLERİ B. İkinci Bir İşte Çalışma: </vt:lpstr>
      <vt:lpstr>  ÇIKAR ÇATIŞMASI TÜRLERİ C. Görev ve Yetkilerin Menfaat Sağlama Amacıyla Kullanılması (Md. 14) </vt:lpstr>
      <vt:lpstr>PowerPoint Sunusu</vt:lpstr>
      <vt:lpstr>PowerPoint Sunusu</vt:lpstr>
      <vt:lpstr> Görevden özel çıkar elde edilmesi</vt:lpstr>
      <vt:lpstr> Görevden özel çıkar elde edilmesi</vt:lpstr>
      <vt:lpstr>PowerPoint Sunusu</vt:lpstr>
      <vt:lpstr>D. Hediye Alma (Md. 15)</vt:lpstr>
      <vt:lpstr>PowerPoint Sunusu</vt:lpstr>
      <vt:lpstr>İYİ NİYETLE VERİLEN HEDİYELER</vt:lpstr>
      <vt:lpstr> Hediye Kabul Etme</vt:lpstr>
      <vt:lpstr>ÇIKAR SAĞLAMA AMACIYLA VERİLEN HEDİYELER  </vt:lpstr>
      <vt:lpstr>PowerPoint Sunusu</vt:lpstr>
      <vt:lpstr> Hediye Kabul Etme</vt:lpstr>
      <vt:lpstr>PowerPoint Sunusu</vt:lpstr>
      <vt:lpstr>PowerPoint Sunusu</vt:lpstr>
      <vt:lpstr>PowerPoint Sunusu</vt:lpstr>
      <vt:lpstr>PowerPoint Sunusu</vt:lpstr>
      <vt:lpstr>PowerPoint Sunusu</vt:lpstr>
      <vt:lpstr> </vt:lpstr>
      <vt:lpstr>İÇ KONTROL STANDARTLARI VE ETİK </vt:lpstr>
      <vt:lpstr>PowerPoint Sunusu</vt:lpstr>
      <vt:lpstr>PowerPoint Sunusu</vt:lpstr>
      <vt:lpstr>Yoldan Çıkarıcı (Ahlaksız)  Kamu Görevlileri</vt:lpstr>
      <vt:lpstr>Değer Yargısı Olmayan  “Görevci” Kamu Görevlileri</vt:lpstr>
      <vt:lpstr>Değerleri Temel Alan Ahlakçı Kamu Görevlileri</vt:lpstr>
      <vt:lpstr>PowerPoint Sunusu</vt:lpstr>
      <vt:lpstr>PowerPoint Sunusu</vt:lpstr>
      <vt:lpstr>PowerPoint Sunusu</vt:lpstr>
      <vt:lpstr>PowerPoint Sunusu</vt:lpstr>
      <vt:lpstr>PowerPoint Sunusu</vt:lpstr>
      <vt:lpstr>PowerPoint Sunusu</vt:lpstr>
      <vt:lpstr>PowerPoint Sunusu</vt:lpstr>
      <vt:lpstr>Son söz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Şahin</dc:creator>
  <cp:lastModifiedBy>Mustafa Şahin</cp:lastModifiedBy>
  <cp:revision>261</cp:revision>
  <cp:lastPrinted>1601-01-01T00:00:00Z</cp:lastPrinted>
  <dcterms:created xsi:type="dcterms:W3CDTF">1601-01-01T00:00:00Z</dcterms:created>
  <dcterms:modified xsi:type="dcterms:W3CDTF">2021-05-27T07:16:18Z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